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5" r:id="rId10"/>
    <p:sldId id="266" r:id="rId11"/>
    <p:sldId id="267" r:id="rId12"/>
    <p:sldId id="268" r:id="rId13"/>
  </p:sldIdLst>
  <p:sldSz cx="18288000" cy="10287000"/>
  <p:notesSz cx="6858000" cy="9144000"/>
  <p:embeddedFontLst>
    <p:embeddedFont>
      <p:font typeface="Arimo" panose="020B0604020202020204" charset="0"/>
      <p:regular r:id="rId14"/>
    </p:embeddedFont>
    <p:embeddedFont>
      <p:font typeface="Bristol" panose="02000506000000020003" charset="-52"/>
      <p:regular r:id="rId15"/>
    </p:embeddedFont>
    <p:embeddedFont>
      <p:font typeface="Calibri" panose="020F0502020204030204" pitchFamily="34" charset="0"/>
      <p:regular r:id="rId16"/>
      <p:bold r:id="rId17"/>
      <p:italic r:id="rId18"/>
      <p:boldItalic r:id="rId19"/>
    </p:embeddedFont>
    <p:embeddedFont>
      <p:font typeface="Nunito" panose="020B0604020202020204" charset="0"/>
      <p:regular r:id="rId20"/>
    </p:embeddedFont>
    <p:embeddedFont>
      <p:font typeface="Nunito Sans Bold" panose="020B0604020202020204" charset="0"/>
      <p:regular r:id="rId21"/>
    </p:embeddedFont>
    <p:embeddedFont>
      <p:font typeface="Nunito Sans Bold Bold" panose="020B0604020202020204" charset="0"/>
      <p:regular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32" d="100"/>
          <a:sy n="32" d="100"/>
        </p:scale>
        <p:origin x="403" y="4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5.fntdata"/><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font" Target="fonts/font9.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11/21/2020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11/21/2020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11/21/2020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11/21/2020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11/21/2020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11/21/2020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11/21/2020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4.png"/><Relationship Id="rId7" Type="http://schemas.openxmlformats.org/officeDocument/2006/relationships/image" Target="../media/image16.pn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 Id="rId5" Type="http://schemas.openxmlformats.org/officeDocument/2006/relationships/image" Target="../media/image23.png"/><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E82A7"/>
        </a:solidFill>
        <a:effectLst/>
      </p:bgPr>
    </p:bg>
    <p:spTree>
      <p:nvGrpSpPr>
        <p:cNvPr id="1" name=""/>
        <p:cNvGrpSpPr/>
        <p:nvPr/>
      </p:nvGrpSpPr>
      <p:grpSpPr>
        <a:xfrm>
          <a:off x="0" y="0"/>
          <a:ext cx="0" cy="0"/>
          <a:chOff x="0" y="0"/>
          <a:chExt cx="0" cy="0"/>
        </a:xfrm>
      </p:grpSpPr>
      <p:sp>
        <p:nvSpPr>
          <p:cNvPr id="2" name="TextBox 2"/>
          <p:cNvSpPr txBox="1"/>
          <p:nvPr/>
        </p:nvSpPr>
        <p:spPr>
          <a:xfrm>
            <a:off x="1444267" y="1276350"/>
            <a:ext cx="15399466" cy="7454303"/>
          </a:xfrm>
          <a:prstGeom prst="rect">
            <a:avLst/>
          </a:prstGeom>
        </p:spPr>
        <p:txBody>
          <a:bodyPr lIns="0" tIns="0" rIns="0" bIns="0" rtlCol="0" anchor="t">
            <a:spAutoFit/>
          </a:bodyPr>
          <a:lstStyle/>
          <a:p>
            <a:pPr algn="ctr">
              <a:lnSpc>
                <a:spcPts val="29004"/>
              </a:lnSpc>
            </a:pPr>
            <a:r>
              <a:rPr lang="en-US" sz="26367">
                <a:solidFill>
                  <a:srgbClr val="FFFFFF"/>
                </a:solidFill>
                <a:latin typeface="Nunito Sans Bold"/>
              </a:rPr>
              <a:t>PUB</a:t>
            </a:r>
          </a:p>
          <a:p>
            <a:pPr marL="0" lvl="0" indent="0" algn="ctr">
              <a:lnSpc>
                <a:spcPts val="29004"/>
              </a:lnSpc>
              <a:spcBef>
                <a:spcPct val="0"/>
              </a:spcBef>
            </a:pPr>
            <a:r>
              <a:rPr lang="en-US" sz="26367">
                <a:solidFill>
                  <a:srgbClr val="FFFFFF"/>
                </a:solidFill>
                <a:latin typeface="Nunito Sans Bold"/>
              </a:rPr>
              <a:t>LIC</a:t>
            </a:r>
          </a:p>
        </p:txBody>
      </p:sp>
      <p:sp>
        <p:nvSpPr>
          <p:cNvPr id="3" name="TextBox 3"/>
          <p:cNvSpPr txBox="1"/>
          <p:nvPr/>
        </p:nvSpPr>
        <p:spPr>
          <a:xfrm>
            <a:off x="3611316" y="3236486"/>
            <a:ext cx="10536671" cy="4370705"/>
          </a:xfrm>
          <a:prstGeom prst="rect">
            <a:avLst/>
          </a:prstGeom>
        </p:spPr>
        <p:txBody>
          <a:bodyPr lIns="0" tIns="0" rIns="0" bIns="0" rtlCol="0" anchor="t">
            <a:spAutoFit/>
          </a:bodyPr>
          <a:lstStyle/>
          <a:p>
            <a:pPr algn="ctr">
              <a:lnSpc>
                <a:spcPts val="11440"/>
              </a:lnSpc>
            </a:pPr>
            <a:r>
              <a:rPr lang="en-US" sz="10400">
                <a:solidFill>
                  <a:srgbClr val="191919"/>
                </a:solidFill>
                <a:latin typeface="Bristol"/>
              </a:rPr>
              <a:t>PROGRESS REPORT OF THE PROJECT</a:t>
            </a:r>
          </a:p>
        </p:txBody>
      </p:sp>
      <p:pic>
        <p:nvPicPr>
          <p:cNvPr id="4" name="Picture 4"/>
          <p:cNvPicPr>
            <a:picLocks noChangeAspect="1"/>
          </p:cNvPicPr>
          <p:nvPr/>
        </p:nvPicPr>
        <p:blipFill>
          <a:blip r:embed="rId2"/>
          <a:srcRect/>
          <a:stretch>
            <a:fillRect/>
          </a:stretch>
        </p:blipFill>
        <p:spPr>
          <a:xfrm>
            <a:off x="14655302" y="5369451"/>
            <a:ext cx="3096531" cy="3888849"/>
          </a:xfrm>
          <a:prstGeom prst="rect">
            <a:avLst/>
          </a:prstGeom>
        </p:spPr>
      </p:pic>
      <p:pic>
        <p:nvPicPr>
          <p:cNvPr id="5" name="Picture 5"/>
          <p:cNvPicPr>
            <a:picLocks noChangeAspect="1"/>
          </p:cNvPicPr>
          <p:nvPr/>
        </p:nvPicPr>
        <p:blipFill>
          <a:blip r:embed="rId3"/>
          <a:srcRect/>
          <a:stretch>
            <a:fillRect/>
          </a:stretch>
        </p:blipFill>
        <p:spPr>
          <a:xfrm rot="-5400000">
            <a:off x="1097042" y="775071"/>
            <a:ext cx="1205741" cy="1342424"/>
          </a:xfrm>
          <a:prstGeom prst="rect">
            <a:avLst/>
          </a:prstGeom>
        </p:spPr>
      </p:pic>
      <p:sp>
        <p:nvSpPr>
          <p:cNvPr id="6" name="TextBox 6"/>
          <p:cNvSpPr txBox="1"/>
          <p:nvPr/>
        </p:nvSpPr>
        <p:spPr>
          <a:xfrm>
            <a:off x="9393309" y="1733559"/>
            <a:ext cx="11398642" cy="526415"/>
          </a:xfrm>
          <a:prstGeom prst="rect">
            <a:avLst/>
          </a:prstGeom>
        </p:spPr>
        <p:txBody>
          <a:bodyPr lIns="0" tIns="0" rIns="0" bIns="0" rtlCol="0" anchor="t">
            <a:spAutoFit/>
          </a:bodyPr>
          <a:lstStyle/>
          <a:p>
            <a:pPr marL="0" lvl="1" indent="0" algn="ctr">
              <a:lnSpc>
                <a:spcPts val="4480"/>
              </a:lnSpc>
              <a:spcBef>
                <a:spcPct val="0"/>
              </a:spcBef>
            </a:pPr>
            <a:r>
              <a:rPr lang="en-US" sz="2800">
                <a:solidFill>
                  <a:srgbClr val="191919"/>
                </a:solidFill>
                <a:latin typeface="Nunito"/>
              </a:rPr>
              <a:t>on 11.11.20-20.11.20</a:t>
            </a:r>
          </a:p>
        </p:txBody>
      </p:sp>
      <p:pic>
        <p:nvPicPr>
          <p:cNvPr id="7" name="Picture 7"/>
          <p:cNvPicPr>
            <a:picLocks noChangeAspect="1"/>
          </p:cNvPicPr>
          <p:nvPr/>
        </p:nvPicPr>
        <p:blipFill>
          <a:blip r:embed="rId4"/>
          <a:srcRect/>
          <a:stretch>
            <a:fillRect/>
          </a:stretch>
        </p:blipFill>
        <p:spPr>
          <a:xfrm>
            <a:off x="12925961" y="1197597"/>
            <a:ext cx="4333339" cy="1703113"/>
          </a:xfrm>
          <a:prstGeom prst="rect">
            <a:avLst/>
          </a:prstGeom>
        </p:spPr>
      </p:pic>
      <p:sp>
        <p:nvSpPr>
          <p:cNvPr id="8" name="TextBox 8"/>
          <p:cNvSpPr txBox="1"/>
          <p:nvPr/>
        </p:nvSpPr>
        <p:spPr>
          <a:xfrm>
            <a:off x="-1883892" y="8731885"/>
            <a:ext cx="11679883" cy="526415"/>
          </a:xfrm>
          <a:prstGeom prst="rect">
            <a:avLst/>
          </a:prstGeom>
        </p:spPr>
        <p:txBody>
          <a:bodyPr lIns="0" tIns="0" rIns="0" bIns="0" rtlCol="0" anchor="t">
            <a:spAutoFit/>
          </a:bodyPr>
          <a:lstStyle/>
          <a:p>
            <a:pPr marL="0" lvl="1" indent="0" algn="ctr">
              <a:lnSpc>
                <a:spcPts val="4480"/>
              </a:lnSpc>
              <a:spcBef>
                <a:spcPct val="0"/>
              </a:spcBef>
            </a:pPr>
            <a:r>
              <a:rPr lang="en-US" sz="2800">
                <a:solidFill>
                  <a:srgbClr val="191919"/>
                </a:solidFill>
                <a:latin typeface="Nunito"/>
              </a:rPr>
              <a:t>Speaker:Khokhnaikyzy Altyngul</a:t>
            </a:r>
          </a:p>
        </p:txBody>
      </p:sp>
      <p:pic>
        <p:nvPicPr>
          <p:cNvPr id="9" name="Picture 9"/>
          <p:cNvPicPr>
            <a:picLocks noChangeAspect="1"/>
          </p:cNvPicPr>
          <p:nvPr/>
        </p:nvPicPr>
        <p:blipFill>
          <a:blip r:embed="rId4"/>
          <a:srcRect/>
          <a:stretch>
            <a:fillRect/>
          </a:stretch>
        </p:blipFill>
        <p:spPr>
          <a:xfrm>
            <a:off x="868034" y="7607191"/>
            <a:ext cx="6590770" cy="259034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rot="-1397868">
            <a:off x="9303092" y="4710835"/>
            <a:ext cx="1559154" cy="865331"/>
          </a:xfrm>
          <a:prstGeom prst="rect">
            <a:avLst/>
          </a:prstGeom>
        </p:spPr>
      </p:pic>
      <p:pic>
        <p:nvPicPr>
          <p:cNvPr id="3" name="Picture 3"/>
          <p:cNvPicPr>
            <a:picLocks noChangeAspect="1"/>
          </p:cNvPicPr>
          <p:nvPr/>
        </p:nvPicPr>
        <p:blipFill>
          <a:blip r:embed="rId3"/>
          <a:srcRect l="19582" t="26488" r="44960" b="7519"/>
          <a:stretch>
            <a:fillRect/>
          </a:stretch>
        </p:blipFill>
        <p:spPr>
          <a:xfrm>
            <a:off x="2536231" y="2662699"/>
            <a:ext cx="6300177" cy="6595601"/>
          </a:xfrm>
          <a:prstGeom prst="rect">
            <a:avLst/>
          </a:prstGeom>
        </p:spPr>
      </p:pic>
      <p:sp>
        <p:nvSpPr>
          <p:cNvPr id="4" name="TextBox 4"/>
          <p:cNvSpPr txBox="1"/>
          <p:nvPr/>
        </p:nvSpPr>
        <p:spPr>
          <a:xfrm>
            <a:off x="12148550" y="752232"/>
            <a:ext cx="5767753" cy="7646670"/>
          </a:xfrm>
          <a:prstGeom prst="rect">
            <a:avLst/>
          </a:prstGeom>
        </p:spPr>
        <p:txBody>
          <a:bodyPr lIns="0" tIns="0" rIns="0" bIns="0" rtlCol="0" anchor="t">
            <a:spAutoFit/>
          </a:bodyPr>
          <a:lstStyle/>
          <a:p>
            <a:pPr algn="just">
              <a:lnSpc>
                <a:spcPts val="2880"/>
              </a:lnSpc>
            </a:pPr>
            <a:r>
              <a:rPr lang="en-US" sz="1800">
                <a:solidFill>
                  <a:srgbClr val="191919"/>
                </a:solidFill>
                <a:latin typeface="Nunito"/>
              </a:rPr>
              <a:t>UPDATE public.work</a:t>
            </a:r>
          </a:p>
          <a:p>
            <a:pPr algn="just">
              <a:lnSpc>
                <a:spcPts val="2880"/>
              </a:lnSpc>
            </a:pPr>
            <a:r>
              <a:rPr lang="en-US" sz="1200">
                <a:solidFill>
                  <a:srgbClr val="191919"/>
                </a:solidFill>
                <a:latin typeface="Arimo"/>
              </a:rPr>
              <a:t>         SET salary=null</a:t>
            </a:r>
          </a:p>
          <a:p>
            <a:pPr algn="just">
              <a:lnSpc>
                <a:spcPts val="2880"/>
              </a:lnSpc>
            </a:pPr>
            <a:r>
              <a:rPr lang="en-US" sz="1200">
                <a:solidFill>
                  <a:srgbClr val="191919"/>
                </a:solidFill>
                <a:latin typeface="Arimo"/>
              </a:rPr>
              <a:t>         WHERE hire_date is null;</a:t>
            </a:r>
          </a:p>
          <a:p>
            <a:pPr algn="just">
              <a:lnSpc>
                <a:spcPts val="2880"/>
              </a:lnSpc>
            </a:pPr>
            <a:r>
              <a:rPr lang="en-US" sz="1200">
                <a:solidFill>
                  <a:srgbClr val="191919"/>
                </a:solidFill>
                <a:latin typeface="Arimo"/>
              </a:rPr>
              <a:t> </a:t>
            </a:r>
          </a:p>
          <a:p>
            <a:pPr algn="just">
              <a:lnSpc>
                <a:spcPts val="2880"/>
              </a:lnSpc>
            </a:pPr>
            <a:r>
              <a:rPr lang="en-US" sz="1200">
                <a:solidFill>
                  <a:srgbClr val="191919"/>
                </a:solidFill>
                <a:latin typeface="Arimo"/>
              </a:rPr>
              <a:t>UPDATE public.work</a:t>
            </a:r>
          </a:p>
          <a:p>
            <a:pPr algn="just">
              <a:lnSpc>
                <a:spcPts val="2880"/>
              </a:lnSpc>
            </a:pPr>
            <a:r>
              <a:rPr lang="en-US" sz="1200">
                <a:solidFill>
                  <a:srgbClr val="191919"/>
                </a:solidFill>
                <a:latin typeface="Arimo"/>
              </a:rPr>
              <a:t>         SET</a:t>
            </a:r>
          </a:p>
          <a:p>
            <a:pPr algn="just">
              <a:lnSpc>
                <a:spcPts val="2880"/>
              </a:lnSpc>
            </a:pPr>
            <a:r>
              <a:rPr lang="en-US" sz="1200">
                <a:solidFill>
                  <a:srgbClr val="191919"/>
                </a:solidFill>
                <a:latin typeface="Arimo"/>
              </a:rPr>
              <a:t>"position"='Cashier'</a:t>
            </a:r>
          </a:p>
          <a:p>
            <a:pPr algn="just">
              <a:lnSpc>
                <a:spcPts val="2880"/>
              </a:lnSpc>
            </a:pPr>
            <a:r>
              <a:rPr lang="en-US" sz="1200">
                <a:solidFill>
                  <a:srgbClr val="191919"/>
                </a:solidFill>
                <a:latin typeface="Arimo"/>
              </a:rPr>
              <a:t>         where salary&gt;=100000 and</a:t>
            </a:r>
          </a:p>
          <a:p>
            <a:pPr algn="just">
              <a:lnSpc>
                <a:spcPts val="2880"/>
              </a:lnSpc>
            </a:pPr>
            <a:r>
              <a:rPr lang="en-US" sz="1200">
                <a:solidFill>
                  <a:srgbClr val="191919"/>
                </a:solidFill>
                <a:latin typeface="Arimo"/>
              </a:rPr>
              <a:t>salary &lt;=150000</a:t>
            </a:r>
          </a:p>
          <a:p>
            <a:pPr algn="just">
              <a:lnSpc>
                <a:spcPts val="2880"/>
              </a:lnSpc>
            </a:pPr>
            <a:r>
              <a:rPr lang="en-US" sz="1200">
                <a:solidFill>
                  <a:srgbClr val="191919"/>
                </a:solidFill>
                <a:latin typeface="Arimo"/>
              </a:rPr>
              <a:t> </a:t>
            </a:r>
          </a:p>
          <a:p>
            <a:pPr algn="just">
              <a:lnSpc>
                <a:spcPts val="2880"/>
              </a:lnSpc>
            </a:pPr>
            <a:r>
              <a:rPr lang="en-US" sz="1200">
                <a:solidFill>
                  <a:srgbClr val="191919"/>
                </a:solidFill>
                <a:latin typeface="Arimo"/>
              </a:rPr>
              <a:t>UPDATE public.work</a:t>
            </a:r>
          </a:p>
          <a:p>
            <a:pPr algn="just">
              <a:lnSpc>
                <a:spcPts val="2880"/>
              </a:lnSpc>
            </a:pPr>
            <a:r>
              <a:rPr lang="en-US" sz="1200">
                <a:solidFill>
                  <a:srgbClr val="191919"/>
                </a:solidFill>
                <a:latin typeface="Arimo"/>
              </a:rPr>
              <a:t>         SET</a:t>
            </a:r>
          </a:p>
          <a:p>
            <a:pPr algn="just">
              <a:lnSpc>
                <a:spcPts val="2880"/>
              </a:lnSpc>
            </a:pPr>
            <a:r>
              <a:rPr lang="en-US" sz="1200">
                <a:solidFill>
                  <a:srgbClr val="191919"/>
                </a:solidFill>
                <a:latin typeface="Arimo"/>
              </a:rPr>
              <a:t>"position"='Programmer'</a:t>
            </a:r>
          </a:p>
          <a:p>
            <a:pPr algn="just">
              <a:lnSpc>
                <a:spcPts val="2880"/>
              </a:lnSpc>
            </a:pPr>
            <a:r>
              <a:rPr lang="en-US" sz="1200">
                <a:solidFill>
                  <a:srgbClr val="191919"/>
                </a:solidFill>
                <a:latin typeface="Arimo"/>
              </a:rPr>
              <a:t>         where salary&gt;150000 and</a:t>
            </a:r>
          </a:p>
          <a:p>
            <a:pPr algn="just">
              <a:lnSpc>
                <a:spcPts val="2880"/>
              </a:lnSpc>
            </a:pPr>
            <a:r>
              <a:rPr lang="en-US" sz="1200">
                <a:solidFill>
                  <a:srgbClr val="191919"/>
                </a:solidFill>
                <a:latin typeface="Arimo"/>
              </a:rPr>
              <a:t>salary &lt;=250000</a:t>
            </a:r>
          </a:p>
          <a:p>
            <a:pPr algn="just">
              <a:lnSpc>
                <a:spcPts val="2880"/>
              </a:lnSpc>
            </a:pPr>
            <a:r>
              <a:rPr lang="en-US" sz="1200">
                <a:solidFill>
                  <a:srgbClr val="191919"/>
                </a:solidFill>
                <a:latin typeface="Arimo"/>
              </a:rPr>
              <a:t> </a:t>
            </a:r>
          </a:p>
          <a:p>
            <a:pPr algn="just">
              <a:lnSpc>
                <a:spcPts val="2880"/>
              </a:lnSpc>
            </a:pPr>
            <a:r>
              <a:rPr lang="en-US" sz="1200">
                <a:solidFill>
                  <a:srgbClr val="191919"/>
                </a:solidFill>
                <a:latin typeface="Arimo"/>
              </a:rPr>
              <a:t>UPDATE public.work</a:t>
            </a:r>
          </a:p>
          <a:p>
            <a:pPr algn="just">
              <a:lnSpc>
                <a:spcPts val="2880"/>
              </a:lnSpc>
            </a:pPr>
            <a:r>
              <a:rPr lang="en-US" sz="1200">
                <a:solidFill>
                  <a:srgbClr val="191919"/>
                </a:solidFill>
                <a:latin typeface="Arimo"/>
              </a:rPr>
              <a:t>         SET</a:t>
            </a:r>
          </a:p>
          <a:p>
            <a:pPr algn="just">
              <a:lnSpc>
                <a:spcPts val="2880"/>
              </a:lnSpc>
            </a:pPr>
            <a:r>
              <a:rPr lang="en-US" sz="1200">
                <a:solidFill>
                  <a:srgbClr val="191919"/>
                </a:solidFill>
                <a:latin typeface="Arimo"/>
              </a:rPr>
              <a:t>"position"='Accountant'</a:t>
            </a:r>
          </a:p>
          <a:p>
            <a:pPr algn="just">
              <a:lnSpc>
                <a:spcPts val="2880"/>
              </a:lnSpc>
            </a:pPr>
            <a:r>
              <a:rPr lang="en-US" sz="1200">
                <a:solidFill>
                  <a:srgbClr val="191919"/>
                </a:solidFill>
                <a:latin typeface="Arimo"/>
              </a:rPr>
              <a:t>         where salary&gt;250000 and</a:t>
            </a:r>
          </a:p>
          <a:p>
            <a:pPr marL="0" lvl="1" indent="0" algn="just">
              <a:lnSpc>
                <a:spcPts val="2880"/>
              </a:lnSpc>
              <a:spcBef>
                <a:spcPct val="0"/>
              </a:spcBef>
            </a:pPr>
            <a:r>
              <a:rPr lang="en-US" sz="1200">
                <a:solidFill>
                  <a:srgbClr val="191919"/>
                </a:solidFill>
                <a:latin typeface="Arimo"/>
              </a:rPr>
              <a:t>salary &lt;=350000</a:t>
            </a:r>
          </a:p>
        </p:txBody>
      </p:sp>
      <p:sp>
        <p:nvSpPr>
          <p:cNvPr id="5" name="TextBox 5"/>
          <p:cNvSpPr txBox="1"/>
          <p:nvPr/>
        </p:nvSpPr>
        <p:spPr>
          <a:xfrm>
            <a:off x="3482157" y="413385"/>
            <a:ext cx="6433942" cy="1221105"/>
          </a:xfrm>
          <a:prstGeom prst="rect">
            <a:avLst/>
          </a:prstGeom>
        </p:spPr>
        <p:txBody>
          <a:bodyPr lIns="0" tIns="0" rIns="0" bIns="0" rtlCol="0" anchor="t">
            <a:spAutoFit/>
          </a:bodyPr>
          <a:lstStyle/>
          <a:p>
            <a:pPr marL="0" lvl="0" indent="0">
              <a:lnSpc>
                <a:spcPts val="9600"/>
              </a:lnSpc>
              <a:spcBef>
                <a:spcPct val="0"/>
              </a:spcBef>
            </a:pPr>
            <a:r>
              <a:rPr lang="en-US" sz="8000">
                <a:solidFill>
                  <a:srgbClr val="FE82A7"/>
                </a:solidFill>
                <a:latin typeface="Nunito Sans Bold"/>
              </a:rPr>
              <a:t>UPDATE </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14247514" y="472427"/>
            <a:ext cx="1205741" cy="1342424"/>
          </a:xfrm>
          <a:prstGeom prst="rect">
            <a:avLst/>
          </a:prstGeom>
        </p:spPr>
      </p:pic>
      <p:pic>
        <p:nvPicPr>
          <p:cNvPr id="3" name="Picture 3"/>
          <p:cNvPicPr>
            <a:picLocks noChangeAspect="1"/>
          </p:cNvPicPr>
          <p:nvPr/>
        </p:nvPicPr>
        <p:blipFill>
          <a:blip r:embed="rId3"/>
          <a:srcRect/>
          <a:stretch>
            <a:fillRect/>
          </a:stretch>
        </p:blipFill>
        <p:spPr>
          <a:xfrm>
            <a:off x="546217" y="7338098"/>
            <a:ext cx="6203730" cy="9410998"/>
          </a:xfrm>
          <a:prstGeom prst="rect">
            <a:avLst/>
          </a:prstGeom>
        </p:spPr>
      </p:pic>
      <p:pic>
        <p:nvPicPr>
          <p:cNvPr id="4" name="Picture 4"/>
          <p:cNvPicPr>
            <a:picLocks noChangeAspect="1"/>
          </p:cNvPicPr>
          <p:nvPr/>
        </p:nvPicPr>
        <p:blipFill>
          <a:blip r:embed="rId4"/>
          <a:srcRect l="19704" t="26081" r="30160" b="7416"/>
          <a:stretch>
            <a:fillRect/>
          </a:stretch>
        </p:blipFill>
        <p:spPr>
          <a:xfrm>
            <a:off x="8687396" y="2671957"/>
            <a:ext cx="9277259" cy="6922031"/>
          </a:xfrm>
          <a:prstGeom prst="rect">
            <a:avLst/>
          </a:prstGeom>
        </p:spPr>
      </p:pic>
      <p:sp>
        <p:nvSpPr>
          <p:cNvPr id="5" name="TextBox 5"/>
          <p:cNvSpPr txBox="1"/>
          <p:nvPr/>
        </p:nvSpPr>
        <p:spPr>
          <a:xfrm>
            <a:off x="314550" y="208175"/>
            <a:ext cx="4880243" cy="4140931"/>
          </a:xfrm>
          <a:prstGeom prst="rect">
            <a:avLst/>
          </a:prstGeom>
        </p:spPr>
        <p:txBody>
          <a:bodyPr lIns="0" tIns="0" rIns="0" bIns="0" rtlCol="0" anchor="t">
            <a:spAutoFit/>
          </a:bodyPr>
          <a:lstStyle/>
          <a:p>
            <a:pPr marL="0" lvl="0" indent="0">
              <a:lnSpc>
                <a:spcPts val="6577"/>
              </a:lnSpc>
              <a:spcBef>
                <a:spcPct val="0"/>
              </a:spcBef>
            </a:pPr>
            <a:r>
              <a:rPr lang="en-US" sz="5481">
                <a:solidFill>
                  <a:srgbClr val="FE82A7"/>
                </a:solidFill>
                <a:latin typeface="Nunito Sans Bold Bold"/>
              </a:rPr>
              <a:t>TO FIND OUT THE MONDAY SCHEDULE FOR EACH GROUP:</a:t>
            </a:r>
          </a:p>
        </p:txBody>
      </p:sp>
      <p:sp>
        <p:nvSpPr>
          <p:cNvPr id="6" name="TextBox 6"/>
          <p:cNvSpPr txBox="1"/>
          <p:nvPr/>
        </p:nvSpPr>
        <p:spPr>
          <a:xfrm>
            <a:off x="4214984" y="2006108"/>
            <a:ext cx="8408442" cy="4236720"/>
          </a:xfrm>
          <a:prstGeom prst="rect">
            <a:avLst/>
          </a:prstGeom>
        </p:spPr>
        <p:txBody>
          <a:bodyPr lIns="0" tIns="0" rIns="0" bIns="0" rtlCol="0" anchor="t">
            <a:spAutoFit/>
          </a:bodyPr>
          <a:lstStyle/>
          <a:p>
            <a:pPr>
              <a:lnSpc>
                <a:spcPts val="3360"/>
              </a:lnSpc>
            </a:pPr>
            <a:r>
              <a:rPr lang="en-US" sz="2100">
                <a:solidFill>
                  <a:srgbClr val="000000"/>
                </a:solidFill>
                <a:latin typeface="Nunito"/>
              </a:rPr>
              <a:t>SELECT day.day_name, subject.subject_name, group_id, start_time,</a:t>
            </a:r>
          </a:p>
          <a:p>
            <a:pPr>
              <a:lnSpc>
                <a:spcPts val="3360"/>
              </a:lnSpc>
            </a:pPr>
            <a:r>
              <a:rPr lang="en-US" sz="1200">
                <a:solidFill>
                  <a:srgbClr val="000000"/>
                </a:solidFill>
                <a:latin typeface="Arimo"/>
              </a:rPr>
              <a:t>end_time</a:t>
            </a:r>
          </a:p>
          <a:p>
            <a:pPr>
              <a:lnSpc>
                <a:spcPts val="3360"/>
              </a:lnSpc>
            </a:pPr>
            <a:r>
              <a:rPr lang="en-US" sz="1200">
                <a:solidFill>
                  <a:srgbClr val="000000"/>
                </a:solidFill>
                <a:latin typeface="Arimo"/>
              </a:rPr>
              <a:t>         FROM public.schedule</a:t>
            </a:r>
          </a:p>
          <a:p>
            <a:pPr>
              <a:lnSpc>
                <a:spcPts val="3360"/>
              </a:lnSpc>
            </a:pPr>
            <a:r>
              <a:rPr lang="en-US" sz="1200">
                <a:solidFill>
                  <a:srgbClr val="000000"/>
                </a:solidFill>
                <a:latin typeface="Arimo"/>
              </a:rPr>
              <a:t>         join subject on</a:t>
            </a:r>
          </a:p>
          <a:p>
            <a:pPr>
              <a:lnSpc>
                <a:spcPts val="3360"/>
              </a:lnSpc>
            </a:pPr>
            <a:r>
              <a:rPr lang="en-US" sz="1200">
                <a:solidFill>
                  <a:srgbClr val="000000"/>
                </a:solidFill>
                <a:latin typeface="Arimo"/>
              </a:rPr>
              <a:t>id=subject_id</a:t>
            </a:r>
          </a:p>
          <a:p>
            <a:pPr>
              <a:lnSpc>
                <a:spcPts val="3360"/>
              </a:lnSpc>
            </a:pPr>
            <a:r>
              <a:rPr lang="en-US" sz="1200">
                <a:solidFill>
                  <a:srgbClr val="000000"/>
                </a:solidFill>
                <a:latin typeface="Arimo"/>
              </a:rPr>
              <a:t>         join day on day_id=day.id</a:t>
            </a:r>
          </a:p>
          <a:p>
            <a:pPr>
              <a:lnSpc>
                <a:spcPts val="3360"/>
              </a:lnSpc>
            </a:pPr>
            <a:r>
              <a:rPr lang="en-US" sz="1200">
                <a:solidFill>
                  <a:srgbClr val="000000"/>
                </a:solidFill>
                <a:latin typeface="Arimo"/>
              </a:rPr>
              <a:t>         where day_id=1  //1</a:t>
            </a:r>
          </a:p>
          <a:p>
            <a:pPr>
              <a:lnSpc>
                <a:spcPts val="3360"/>
              </a:lnSpc>
            </a:pPr>
            <a:r>
              <a:rPr lang="en-US" sz="1200">
                <a:solidFill>
                  <a:srgbClr val="000000"/>
                </a:solidFill>
                <a:latin typeface="Arimo"/>
              </a:rPr>
              <a:t>– Monday, 2 – Tuesday  и т.д.</a:t>
            </a:r>
          </a:p>
          <a:p>
            <a:pPr>
              <a:lnSpc>
                <a:spcPts val="3360"/>
              </a:lnSpc>
            </a:pPr>
            <a:r>
              <a:rPr lang="en-US" sz="1200">
                <a:solidFill>
                  <a:srgbClr val="000000"/>
                </a:solidFill>
                <a:latin typeface="Arimo"/>
              </a:rPr>
              <a:t>         order by</a:t>
            </a:r>
          </a:p>
          <a:p>
            <a:pPr marL="0" lvl="1" indent="0" algn="l">
              <a:lnSpc>
                <a:spcPts val="3360"/>
              </a:lnSpc>
              <a:spcBef>
                <a:spcPct val="0"/>
              </a:spcBef>
            </a:pPr>
            <a:r>
              <a:rPr lang="en-US" sz="1200">
                <a:solidFill>
                  <a:srgbClr val="000000"/>
                </a:solidFill>
                <a:latin typeface="Arimo"/>
              </a:rPr>
              <a:t>start_time</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91919"/>
        </a:solidFill>
        <a:effectLst/>
      </p:bgPr>
    </p:bg>
    <p:spTree>
      <p:nvGrpSpPr>
        <p:cNvPr id="1" name=""/>
        <p:cNvGrpSpPr/>
        <p:nvPr/>
      </p:nvGrpSpPr>
      <p:grpSpPr>
        <a:xfrm>
          <a:off x="0" y="0"/>
          <a:ext cx="0" cy="0"/>
          <a:chOff x="0" y="0"/>
          <a:chExt cx="0" cy="0"/>
        </a:xfrm>
      </p:grpSpPr>
      <p:sp>
        <p:nvSpPr>
          <p:cNvPr id="2" name="TextBox 2"/>
          <p:cNvSpPr txBox="1"/>
          <p:nvPr/>
        </p:nvSpPr>
        <p:spPr>
          <a:xfrm>
            <a:off x="5087191" y="1672957"/>
            <a:ext cx="8675995" cy="4725865"/>
          </a:xfrm>
          <a:prstGeom prst="rect">
            <a:avLst/>
          </a:prstGeom>
        </p:spPr>
        <p:txBody>
          <a:bodyPr lIns="0" tIns="0" rIns="0" bIns="0" rtlCol="0" anchor="t">
            <a:spAutoFit/>
          </a:bodyPr>
          <a:lstStyle/>
          <a:p>
            <a:pPr marL="0" lvl="0" indent="0" algn="ctr">
              <a:lnSpc>
                <a:spcPts val="12481"/>
              </a:lnSpc>
              <a:spcBef>
                <a:spcPct val="0"/>
              </a:spcBef>
            </a:pPr>
            <a:r>
              <a:rPr lang="en-US" sz="10401">
                <a:solidFill>
                  <a:srgbClr val="FE82A7"/>
                </a:solidFill>
                <a:latin typeface="Nunito Sans Bold Bold"/>
              </a:rPr>
              <a:t>HUGE THANKS TO EVERYONE ! </a:t>
            </a:r>
          </a:p>
        </p:txBody>
      </p:sp>
      <p:pic>
        <p:nvPicPr>
          <p:cNvPr id="3" name="Picture 3"/>
          <p:cNvPicPr>
            <a:picLocks noChangeAspect="1"/>
          </p:cNvPicPr>
          <p:nvPr/>
        </p:nvPicPr>
        <p:blipFill>
          <a:blip r:embed="rId2"/>
          <a:srcRect/>
          <a:stretch>
            <a:fillRect/>
          </a:stretch>
        </p:blipFill>
        <p:spPr>
          <a:xfrm>
            <a:off x="5368380" y="7409178"/>
            <a:ext cx="8113617" cy="295041"/>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91919"/>
        </a:solidFill>
        <a:effectLst/>
      </p:bgPr>
    </p:bg>
    <p:spTree>
      <p:nvGrpSpPr>
        <p:cNvPr id="1" name=""/>
        <p:cNvGrpSpPr/>
        <p:nvPr/>
      </p:nvGrpSpPr>
      <p:grpSpPr>
        <a:xfrm>
          <a:off x="0" y="0"/>
          <a:ext cx="0" cy="0"/>
          <a:chOff x="0" y="0"/>
          <a:chExt cx="0" cy="0"/>
        </a:xfrm>
      </p:grpSpPr>
      <p:sp>
        <p:nvSpPr>
          <p:cNvPr id="2" name="TextBox 2"/>
          <p:cNvSpPr txBox="1"/>
          <p:nvPr/>
        </p:nvSpPr>
        <p:spPr>
          <a:xfrm>
            <a:off x="3055809" y="2783833"/>
            <a:ext cx="11410121" cy="2514972"/>
          </a:xfrm>
          <a:prstGeom prst="rect">
            <a:avLst/>
          </a:prstGeom>
        </p:spPr>
        <p:txBody>
          <a:bodyPr lIns="0" tIns="0" rIns="0" bIns="0" rtlCol="0" anchor="t">
            <a:spAutoFit/>
          </a:bodyPr>
          <a:lstStyle/>
          <a:p>
            <a:pPr algn="ctr">
              <a:lnSpc>
                <a:spcPts val="9963"/>
              </a:lnSpc>
            </a:pPr>
            <a:r>
              <a:rPr lang="en-US" sz="8303">
                <a:solidFill>
                  <a:srgbClr val="FE82A7"/>
                </a:solidFill>
                <a:latin typeface="Nunito Sans Bold Bold"/>
              </a:rPr>
              <a:t>PROJECT</a:t>
            </a:r>
          </a:p>
          <a:p>
            <a:pPr marL="0" lvl="0" indent="0" algn="ctr">
              <a:lnSpc>
                <a:spcPts val="9963"/>
              </a:lnSpc>
              <a:spcBef>
                <a:spcPct val="0"/>
              </a:spcBef>
            </a:pPr>
            <a:r>
              <a:rPr lang="en-US" sz="8303">
                <a:solidFill>
                  <a:srgbClr val="FE82A7"/>
                </a:solidFill>
                <a:latin typeface="Nunito Sans Bold Bold"/>
              </a:rPr>
              <a:t> DEFINITION</a:t>
            </a:r>
          </a:p>
        </p:txBody>
      </p:sp>
      <p:pic>
        <p:nvPicPr>
          <p:cNvPr id="3" name="Picture 3"/>
          <p:cNvPicPr>
            <a:picLocks noChangeAspect="1"/>
          </p:cNvPicPr>
          <p:nvPr/>
        </p:nvPicPr>
        <p:blipFill>
          <a:blip r:embed="rId2"/>
          <a:srcRect/>
          <a:stretch>
            <a:fillRect/>
          </a:stretch>
        </p:blipFill>
        <p:spPr>
          <a:xfrm>
            <a:off x="12224476" y="3823843"/>
            <a:ext cx="2241454" cy="217476"/>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12628" y="4629965"/>
            <a:ext cx="7086554" cy="1210641"/>
            <a:chOff x="0" y="0"/>
            <a:chExt cx="9448739" cy="1614189"/>
          </a:xfrm>
        </p:grpSpPr>
        <p:sp>
          <p:nvSpPr>
            <p:cNvPr id="3" name="TextBox 3"/>
            <p:cNvSpPr txBox="1"/>
            <p:nvPr/>
          </p:nvSpPr>
          <p:spPr>
            <a:xfrm>
              <a:off x="0" y="-57150"/>
              <a:ext cx="9448739" cy="700617"/>
            </a:xfrm>
            <a:prstGeom prst="rect">
              <a:avLst/>
            </a:prstGeom>
          </p:spPr>
          <p:txBody>
            <a:bodyPr lIns="0" tIns="0" rIns="0" bIns="0" rtlCol="0" anchor="t">
              <a:spAutoFit/>
            </a:bodyPr>
            <a:lstStyle/>
            <a:p>
              <a:pPr algn="ctr">
                <a:lnSpc>
                  <a:spcPts val="4480"/>
                </a:lnSpc>
              </a:pPr>
              <a:r>
                <a:rPr lang="en-US" sz="3200">
                  <a:solidFill>
                    <a:srgbClr val="191919"/>
                  </a:solidFill>
                  <a:latin typeface="Bristol Bold"/>
                </a:rPr>
                <a:t>THEME</a:t>
              </a:r>
            </a:p>
          </p:txBody>
        </p:sp>
        <p:sp>
          <p:nvSpPr>
            <p:cNvPr id="4" name="TextBox 4"/>
            <p:cNvSpPr txBox="1"/>
            <p:nvPr/>
          </p:nvSpPr>
          <p:spPr>
            <a:xfrm>
              <a:off x="0" y="1040784"/>
              <a:ext cx="9448739" cy="573405"/>
            </a:xfrm>
            <a:prstGeom prst="rect">
              <a:avLst/>
            </a:prstGeom>
          </p:spPr>
          <p:txBody>
            <a:bodyPr lIns="0" tIns="0" rIns="0" bIns="0" rtlCol="0" anchor="t">
              <a:spAutoFit/>
            </a:bodyPr>
            <a:lstStyle/>
            <a:p>
              <a:pPr marL="0" lvl="1" indent="0">
                <a:lnSpc>
                  <a:spcPts val="3840"/>
                </a:lnSpc>
                <a:spcBef>
                  <a:spcPct val="0"/>
                </a:spcBef>
              </a:pPr>
              <a:r>
                <a:rPr lang="en-US" sz="2400">
                  <a:solidFill>
                    <a:srgbClr val="191919"/>
                  </a:solidFill>
                  <a:latin typeface="Nunito"/>
                </a:rPr>
                <a:t>Education course "oxford street" PUBLIC</a:t>
              </a:r>
            </a:p>
          </p:txBody>
        </p:sp>
      </p:grpSp>
      <p:grpSp>
        <p:nvGrpSpPr>
          <p:cNvPr id="5" name="Group 5"/>
          <p:cNvGrpSpPr/>
          <p:nvPr/>
        </p:nvGrpSpPr>
        <p:grpSpPr>
          <a:xfrm>
            <a:off x="1895663" y="7161756"/>
            <a:ext cx="7086554" cy="1693126"/>
            <a:chOff x="0" y="0"/>
            <a:chExt cx="9448739" cy="2257501"/>
          </a:xfrm>
        </p:grpSpPr>
        <p:sp>
          <p:nvSpPr>
            <p:cNvPr id="6" name="TextBox 6"/>
            <p:cNvSpPr txBox="1"/>
            <p:nvPr/>
          </p:nvSpPr>
          <p:spPr>
            <a:xfrm>
              <a:off x="0" y="-57150"/>
              <a:ext cx="9448739" cy="700617"/>
            </a:xfrm>
            <a:prstGeom prst="rect">
              <a:avLst/>
            </a:prstGeom>
          </p:spPr>
          <p:txBody>
            <a:bodyPr lIns="0" tIns="0" rIns="0" bIns="0" rtlCol="0" anchor="t">
              <a:spAutoFit/>
            </a:bodyPr>
            <a:lstStyle/>
            <a:p>
              <a:pPr algn="ctr">
                <a:lnSpc>
                  <a:spcPts val="4480"/>
                </a:lnSpc>
              </a:pPr>
              <a:r>
                <a:rPr lang="en-US" sz="3200">
                  <a:solidFill>
                    <a:srgbClr val="191919"/>
                  </a:solidFill>
                  <a:latin typeface="Bristol Bold"/>
                </a:rPr>
                <a:t>DESCRIPTION</a:t>
              </a:r>
            </a:p>
          </p:txBody>
        </p:sp>
        <p:sp>
          <p:nvSpPr>
            <p:cNvPr id="7" name="TextBox 7"/>
            <p:cNvSpPr txBox="1"/>
            <p:nvPr/>
          </p:nvSpPr>
          <p:spPr>
            <a:xfrm>
              <a:off x="0" y="1033856"/>
              <a:ext cx="9448739" cy="1223645"/>
            </a:xfrm>
            <a:prstGeom prst="rect">
              <a:avLst/>
            </a:prstGeom>
          </p:spPr>
          <p:txBody>
            <a:bodyPr lIns="0" tIns="0" rIns="0" bIns="0" rtlCol="0" anchor="t">
              <a:spAutoFit/>
            </a:bodyPr>
            <a:lstStyle/>
            <a:p>
              <a:pPr marL="0" lvl="1" indent="0">
                <a:lnSpc>
                  <a:spcPts val="3840"/>
                </a:lnSpc>
                <a:spcBef>
                  <a:spcPct val="0"/>
                </a:spcBef>
              </a:pPr>
              <a:r>
                <a:rPr lang="en-US" sz="2400">
                  <a:solidFill>
                    <a:srgbClr val="191919"/>
                  </a:solidFill>
                  <a:latin typeface="Nunito"/>
                </a:rPr>
                <a:t>   The part of the job is the external work of the whole University/school </a:t>
              </a:r>
            </a:p>
          </p:txBody>
        </p:sp>
      </p:grpSp>
      <p:grpSp>
        <p:nvGrpSpPr>
          <p:cNvPr id="8" name="Group 8"/>
          <p:cNvGrpSpPr/>
          <p:nvPr/>
        </p:nvGrpSpPr>
        <p:grpSpPr>
          <a:xfrm>
            <a:off x="10172746" y="4182094"/>
            <a:ext cx="7086554" cy="1205446"/>
            <a:chOff x="0" y="0"/>
            <a:chExt cx="9448739" cy="1607261"/>
          </a:xfrm>
        </p:grpSpPr>
        <p:sp>
          <p:nvSpPr>
            <p:cNvPr id="9" name="TextBox 9"/>
            <p:cNvSpPr txBox="1"/>
            <p:nvPr/>
          </p:nvSpPr>
          <p:spPr>
            <a:xfrm>
              <a:off x="0" y="-57150"/>
              <a:ext cx="9448739" cy="700617"/>
            </a:xfrm>
            <a:prstGeom prst="rect">
              <a:avLst/>
            </a:prstGeom>
          </p:spPr>
          <p:txBody>
            <a:bodyPr lIns="0" tIns="0" rIns="0" bIns="0" rtlCol="0" anchor="t">
              <a:spAutoFit/>
            </a:bodyPr>
            <a:lstStyle/>
            <a:p>
              <a:pPr algn="ctr">
                <a:lnSpc>
                  <a:spcPts val="4480"/>
                </a:lnSpc>
              </a:pPr>
              <a:r>
                <a:rPr lang="en-US" sz="3200">
                  <a:solidFill>
                    <a:srgbClr val="191919"/>
                  </a:solidFill>
                  <a:latin typeface="Bristol Bold"/>
                </a:rPr>
                <a:t>PURPOSE</a:t>
              </a:r>
            </a:p>
          </p:txBody>
        </p:sp>
        <p:sp>
          <p:nvSpPr>
            <p:cNvPr id="10" name="TextBox 10"/>
            <p:cNvSpPr txBox="1"/>
            <p:nvPr/>
          </p:nvSpPr>
          <p:spPr>
            <a:xfrm>
              <a:off x="0" y="1033856"/>
              <a:ext cx="9448739" cy="573405"/>
            </a:xfrm>
            <a:prstGeom prst="rect">
              <a:avLst/>
            </a:prstGeom>
          </p:spPr>
          <p:txBody>
            <a:bodyPr lIns="0" tIns="0" rIns="0" bIns="0" rtlCol="0" anchor="t">
              <a:spAutoFit/>
            </a:bodyPr>
            <a:lstStyle/>
            <a:p>
              <a:pPr marL="0" lvl="1" indent="0">
                <a:lnSpc>
                  <a:spcPts val="3840"/>
                </a:lnSpc>
                <a:spcBef>
                  <a:spcPct val="0"/>
                </a:spcBef>
              </a:pPr>
              <a:r>
                <a:rPr lang="en-US" sz="2400">
                  <a:solidFill>
                    <a:srgbClr val="191919"/>
                  </a:solidFill>
                  <a:latin typeface="Nunito"/>
                </a:rPr>
                <a:t>help put everything in place</a:t>
              </a:r>
            </a:p>
          </p:txBody>
        </p:sp>
      </p:grpSp>
      <p:grpSp>
        <p:nvGrpSpPr>
          <p:cNvPr id="11" name="Group 11"/>
          <p:cNvGrpSpPr/>
          <p:nvPr/>
        </p:nvGrpSpPr>
        <p:grpSpPr>
          <a:xfrm>
            <a:off x="10077349" y="6768512"/>
            <a:ext cx="7086554" cy="3293326"/>
            <a:chOff x="0" y="0"/>
            <a:chExt cx="9448739" cy="4391102"/>
          </a:xfrm>
        </p:grpSpPr>
        <p:sp>
          <p:nvSpPr>
            <p:cNvPr id="12" name="TextBox 12"/>
            <p:cNvSpPr txBox="1"/>
            <p:nvPr/>
          </p:nvSpPr>
          <p:spPr>
            <a:xfrm>
              <a:off x="0" y="-57150"/>
              <a:ext cx="9448739" cy="700617"/>
            </a:xfrm>
            <a:prstGeom prst="rect">
              <a:avLst/>
            </a:prstGeom>
          </p:spPr>
          <p:txBody>
            <a:bodyPr lIns="0" tIns="0" rIns="0" bIns="0" rtlCol="0" anchor="t">
              <a:spAutoFit/>
            </a:bodyPr>
            <a:lstStyle/>
            <a:p>
              <a:pPr algn="ctr">
                <a:lnSpc>
                  <a:spcPts val="4480"/>
                </a:lnSpc>
              </a:pPr>
              <a:r>
                <a:rPr lang="en-US" sz="3200">
                  <a:solidFill>
                    <a:srgbClr val="191919"/>
                  </a:solidFill>
                  <a:latin typeface="Bristol Bold"/>
                </a:rPr>
                <a:t>IMPORTANCE </a:t>
              </a:r>
            </a:p>
          </p:txBody>
        </p:sp>
        <p:sp>
          <p:nvSpPr>
            <p:cNvPr id="13" name="TextBox 13"/>
            <p:cNvSpPr txBox="1"/>
            <p:nvPr/>
          </p:nvSpPr>
          <p:spPr>
            <a:xfrm>
              <a:off x="0" y="1043381"/>
              <a:ext cx="9448739" cy="3347720"/>
            </a:xfrm>
            <a:prstGeom prst="rect">
              <a:avLst/>
            </a:prstGeom>
          </p:spPr>
          <p:txBody>
            <a:bodyPr lIns="0" tIns="0" rIns="0" bIns="0" rtlCol="0" anchor="t">
              <a:spAutoFit/>
            </a:bodyPr>
            <a:lstStyle/>
            <a:p>
              <a:pPr marL="0" lvl="1" indent="0">
                <a:lnSpc>
                  <a:spcPts val="3360"/>
                </a:lnSpc>
                <a:spcBef>
                  <a:spcPct val="0"/>
                </a:spcBef>
              </a:pPr>
              <a:r>
                <a:rPr lang="en-US" sz="2100">
                  <a:solidFill>
                    <a:srgbClr val="191919"/>
                  </a:solidFill>
                  <a:latin typeface="Nunito"/>
                </a:rPr>
                <a:t>The  purpose of this project will allow a list of students. can store ields test. full information of students and teachers.  all groups.  salary of working students. scholarships of students.  The most convenient is the distribution of classrooms where the lessons will be held and, accordingly, the time.</a:t>
              </a:r>
            </a:p>
          </p:txBody>
        </p:sp>
      </p:grpSp>
      <p:sp>
        <p:nvSpPr>
          <p:cNvPr id="14" name="TextBox 14"/>
          <p:cNvSpPr txBox="1"/>
          <p:nvPr/>
        </p:nvSpPr>
        <p:spPr>
          <a:xfrm>
            <a:off x="1124096" y="1021927"/>
            <a:ext cx="16039807" cy="1221105"/>
          </a:xfrm>
          <a:prstGeom prst="rect">
            <a:avLst/>
          </a:prstGeom>
        </p:spPr>
        <p:txBody>
          <a:bodyPr lIns="0" tIns="0" rIns="0" bIns="0" rtlCol="0" anchor="t">
            <a:spAutoFit/>
          </a:bodyPr>
          <a:lstStyle/>
          <a:p>
            <a:pPr marL="0" lvl="0" indent="0" algn="ctr">
              <a:lnSpc>
                <a:spcPts val="9600"/>
              </a:lnSpc>
              <a:spcBef>
                <a:spcPct val="0"/>
              </a:spcBef>
            </a:pPr>
            <a:r>
              <a:rPr lang="en-US" sz="8000">
                <a:solidFill>
                  <a:srgbClr val="FE82A7"/>
                </a:solidFill>
                <a:latin typeface="Nunito Sans Bold Bold"/>
              </a:rPr>
              <a:t>PROJECT DEFINITION</a:t>
            </a:r>
          </a:p>
        </p:txBody>
      </p:sp>
      <p:pic>
        <p:nvPicPr>
          <p:cNvPr id="15" name="Picture 15"/>
          <p:cNvPicPr>
            <a:picLocks noChangeAspect="1"/>
          </p:cNvPicPr>
          <p:nvPr/>
        </p:nvPicPr>
        <p:blipFill>
          <a:blip r:embed="rId2"/>
          <a:srcRect/>
          <a:stretch>
            <a:fillRect/>
          </a:stretch>
        </p:blipFill>
        <p:spPr>
          <a:xfrm>
            <a:off x="337169" y="4629965"/>
            <a:ext cx="1074620" cy="1027070"/>
          </a:xfrm>
          <a:prstGeom prst="rect">
            <a:avLst/>
          </a:prstGeom>
        </p:spPr>
      </p:pic>
      <p:pic>
        <p:nvPicPr>
          <p:cNvPr id="16" name="Picture 16"/>
          <p:cNvPicPr>
            <a:picLocks noChangeAspect="1"/>
          </p:cNvPicPr>
          <p:nvPr/>
        </p:nvPicPr>
        <p:blipFill>
          <a:blip r:embed="rId2"/>
          <a:srcRect/>
          <a:stretch>
            <a:fillRect/>
          </a:stretch>
        </p:blipFill>
        <p:spPr>
          <a:xfrm>
            <a:off x="183917" y="7388104"/>
            <a:ext cx="1074620" cy="1027070"/>
          </a:xfrm>
          <a:prstGeom prst="rect">
            <a:avLst/>
          </a:prstGeom>
        </p:spPr>
      </p:pic>
      <p:pic>
        <p:nvPicPr>
          <p:cNvPr id="17" name="Picture 17"/>
          <p:cNvPicPr>
            <a:picLocks noChangeAspect="1"/>
          </p:cNvPicPr>
          <p:nvPr/>
        </p:nvPicPr>
        <p:blipFill>
          <a:blip r:embed="rId2"/>
          <a:srcRect/>
          <a:stretch>
            <a:fillRect/>
          </a:stretch>
        </p:blipFill>
        <p:spPr>
          <a:xfrm>
            <a:off x="8444908" y="4629965"/>
            <a:ext cx="1074620" cy="1027070"/>
          </a:xfrm>
          <a:prstGeom prst="rect">
            <a:avLst/>
          </a:prstGeom>
        </p:spPr>
      </p:pic>
      <p:pic>
        <p:nvPicPr>
          <p:cNvPr id="18" name="Picture 18"/>
          <p:cNvPicPr>
            <a:picLocks noChangeAspect="1"/>
          </p:cNvPicPr>
          <p:nvPr/>
        </p:nvPicPr>
        <p:blipFill>
          <a:blip r:embed="rId2"/>
          <a:srcRect/>
          <a:stretch>
            <a:fillRect/>
          </a:stretch>
        </p:blipFill>
        <p:spPr>
          <a:xfrm>
            <a:off x="8444908" y="7388104"/>
            <a:ext cx="1074620" cy="1027070"/>
          </a:xfrm>
          <a:prstGeom prst="rect">
            <a:avLst/>
          </a:prstGeom>
        </p:spPr>
      </p:pic>
      <p:grpSp>
        <p:nvGrpSpPr>
          <p:cNvPr id="19" name="Group 19"/>
          <p:cNvGrpSpPr/>
          <p:nvPr/>
        </p:nvGrpSpPr>
        <p:grpSpPr>
          <a:xfrm>
            <a:off x="0" y="2769991"/>
            <a:ext cx="18288000" cy="321821"/>
            <a:chOff x="0" y="0"/>
            <a:chExt cx="24384000" cy="429094"/>
          </a:xfrm>
        </p:grpSpPr>
        <p:pic>
          <p:nvPicPr>
            <p:cNvPr id="20" name="Picture 20"/>
            <p:cNvPicPr>
              <a:picLocks noChangeAspect="1"/>
            </p:cNvPicPr>
            <p:nvPr/>
          </p:nvPicPr>
          <p:blipFill>
            <a:blip r:embed="rId3"/>
            <a:srcRect/>
            <a:stretch>
              <a:fillRect/>
            </a:stretch>
          </p:blipFill>
          <p:spPr>
            <a:xfrm>
              <a:off x="0" y="0"/>
              <a:ext cx="11800090" cy="429094"/>
            </a:xfrm>
            <a:prstGeom prst="rect">
              <a:avLst/>
            </a:prstGeom>
          </p:spPr>
        </p:pic>
        <p:pic>
          <p:nvPicPr>
            <p:cNvPr id="21" name="Picture 21"/>
            <p:cNvPicPr>
              <a:picLocks noChangeAspect="1"/>
            </p:cNvPicPr>
            <p:nvPr/>
          </p:nvPicPr>
          <p:blipFill>
            <a:blip r:embed="rId3"/>
            <a:srcRect/>
            <a:stretch>
              <a:fillRect/>
            </a:stretch>
          </p:blipFill>
          <p:spPr>
            <a:xfrm>
              <a:off x="12583910" y="0"/>
              <a:ext cx="11800090" cy="429094"/>
            </a:xfrm>
            <a:prstGeom prst="rect">
              <a:avLst/>
            </a:prstGeom>
          </p:spPr>
        </p:pic>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91919"/>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rot="-10800000">
            <a:off x="16898118" y="9258300"/>
            <a:ext cx="628073" cy="602951"/>
          </a:xfrm>
          <a:prstGeom prst="rect">
            <a:avLst/>
          </a:prstGeom>
        </p:spPr>
      </p:pic>
      <p:pic>
        <p:nvPicPr>
          <p:cNvPr id="3" name="Picture 3"/>
          <p:cNvPicPr>
            <a:picLocks noChangeAspect="1"/>
          </p:cNvPicPr>
          <p:nvPr/>
        </p:nvPicPr>
        <p:blipFill>
          <a:blip r:embed="rId3"/>
          <a:srcRect/>
          <a:stretch>
            <a:fillRect/>
          </a:stretch>
        </p:blipFill>
        <p:spPr>
          <a:xfrm>
            <a:off x="4513666" y="3306753"/>
            <a:ext cx="6986383" cy="6554497"/>
          </a:xfrm>
          <a:prstGeom prst="rect">
            <a:avLst/>
          </a:prstGeom>
        </p:spPr>
      </p:pic>
      <p:sp>
        <p:nvSpPr>
          <p:cNvPr id="4" name="TextBox 4"/>
          <p:cNvSpPr txBox="1"/>
          <p:nvPr/>
        </p:nvSpPr>
        <p:spPr>
          <a:xfrm>
            <a:off x="5370101" y="4069315"/>
            <a:ext cx="5273512" cy="4896023"/>
          </a:xfrm>
          <a:prstGeom prst="rect">
            <a:avLst/>
          </a:prstGeom>
        </p:spPr>
        <p:txBody>
          <a:bodyPr lIns="0" tIns="0" rIns="0" bIns="0" rtlCol="0" anchor="t">
            <a:spAutoFit/>
          </a:bodyPr>
          <a:lstStyle/>
          <a:p>
            <a:pPr marL="0" lvl="1" indent="0">
              <a:lnSpc>
                <a:spcPts val="5630"/>
              </a:lnSpc>
              <a:spcBef>
                <a:spcPct val="0"/>
              </a:spcBef>
            </a:pPr>
            <a:r>
              <a:rPr lang="en-US" sz="3519">
                <a:solidFill>
                  <a:srgbClr val="191919"/>
                </a:solidFill>
                <a:latin typeface="Nunito"/>
              </a:rPr>
              <a:t>Progress report for 11.11.2020 Day 1. I started creating a "draft version" of the ERD for other tables called "PUBLIC" It links to other tables.</a:t>
            </a:r>
          </a:p>
        </p:txBody>
      </p:sp>
      <p:sp>
        <p:nvSpPr>
          <p:cNvPr id="5" name="TextBox 5"/>
          <p:cNvSpPr txBox="1"/>
          <p:nvPr/>
        </p:nvSpPr>
        <p:spPr>
          <a:xfrm>
            <a:off x="12901138" y="5019304"/>
            <a:ext cx="3996981" cy="1040285"/>
          </a:xfrm>
          <a:prstGeom prst="rect">
            <a:avLst/>
          </a:prstGeom>
        </p:spPr>
        <p:txBody>
          <a:bodyPr lIns="0" tIns="0" rIns="0" bIns="0" rtlCol="0" anchor="t">
            <a:spAutoFit/>
          </a:bodyPr>
          <a:lstStyle/>
          <a:p>
            <a:pPr marL="0" lvl="1" indent="0">
              <a:lnSpc>
                <a:spcPts val="2880"/>
              </a:lnSpc>
              <a:spcBef>
                <a:spcPct val="0"/>
              </a:spcBef>
            </a:pPr>
            <a:r>
              <a:rPr lang="en-US" sz="1800" u="none">
                <a:solidFill>
                  <a:srgbClr val="191919"/>
                </a:solidFill>
                <a:latin typeface="Nunito"/>
              </a:rPr>
              <a:t>Question 1: Write the question you want to ask your students and allot space for the answers.</a:t>
            </a:r>
          </a:p>
        </p:txBody>
      </p:sp>
      <p:grpSp>
        <p:nvGrpSpPr>
          <p:cNvPr id="6" name="Group 6"/>
          <p:cNvGrpSpPr/>
          <p:nvPr/>
        </p:nvGrpSpPr>
        <p:grpSpPr>
          <a:xfrm>
            <a:off x="3286939" y="891294"/>
            <a:ext cx="5616928" cy="2060979"/>
            <a:chOff x="0" y="0"/>
            <a:chExt cx="7489237" cy="2747972"/>
          </a:xfrm>
        </p:grpSpPr>
        <p:sp>
          <p:nvSpPr>
            <p:cNvPr id="7" name="TextBox 7"/>
            <p:cNvSpPr txBox="1"/>
            <p:nvPr/>
          </p:nvSpPr>
          <p:spPr>
            <a:xfrm>
              <a:off x="0" y="0"/>
              <a:ext cx="7489237" cy="1300480"/>
            </a:xfrm>
            <a:prstGeom prst="rect">
              <a:avLst/>
            </a:prstGeom>
          </p:spPr>
          <p:txBody>
            <a:bodyPr lIns="0" tIns="0" rIns="0" bIns="0" rtlCol="0" anchor="t">
              <a:spAutoFit/>
            </a:bodyPr>
            <a:lstStyle/>
            <a:p>
              <a:pPr>
                <a:lnSpc>
                  <a:spcPts val="7680"/>
                </a:lnSpc>
              </a:pPr>
              <a:r>
                <a:rPr lang="en-US" sz="6400" spc="128">
                  <a:solidFill>
                    <a:srgbClr val="FE82A7"/>
                  </a:solidFill>
                  <a:latin typeface="Nunito Sans Bold Bold"/>
                </a:rPr>
                <a:t>REPORT FOR</a:t>
              </a:r>
            </a:p>
          </p:txBody>
        </p:sp>
        <p:sp>
          <p:nvSpPr>
            <p:cNvPr id="8" name="TextBox 8"/>
            <p:cNvSpPr txBox="1"/>
            <p:nvPr/>
          </p:nvSpPr>
          <p:spPr>
            <a:xfrm>
              <a:off x="0" y="1732607"/>
              <a:ext cx="7489237" cy="1015365"/>
            </a:xfrm>
            <a:prstGeom prst="rect">
              <a:avLst/>
            </a:prstGeom>
          </p:spPr>
          <p:txBody>
            <a:bodyPr lIns="0" tIns="0" rIns="0" bIns="0" rtlCol="0" anchor="t">
              <a:spAutoFit/>
            </a:bodyPr>
            <a:lstStyle/>
            <a:p>
              <a:pPr marL="0" lvl="1" indent="0">
                <a:lnSpc>
                  <a:spcPts val="6720"/>
                </a:lnSpc>
                <a:spcBef>
                  <a:spcPct val="0"/>
                </a:spcBef>
              </a:pPr>
              <a:r>
                <a:rPr lang="en-US" sz="4200">
                  <a:solidFill>
                    <a:srgbClr val="FE82A7"/>
                  </a:solidFill>
                  <a:latin typeface="Nunito"/>
                </a:rPr>
                <a:t>11.11.2020</a:t>
              </a:r>
            </a:p>
          </p:txBody>
        </p:sp>
      </p:grpSp>
      <p:pic>
        <p:nvPicPr>
          <p:cNvPr id="9" name="Picture 9"/>
          <p:cNvPicPr>
            <a:picLocks noChangeAspect="1"/>
          </p:cNvPicPr>
          <p:nvPr/>
        </p:nvPicPr>
        <p:blipFill>
          <a:blip r:embed="rId4"/>
          <a:srcRect/>
          <a:stretch>
            <a:fillRect/>
          </a:stretch>
        </p:blipFill>
        <p:spPr>
          <a:xfrm>
            <a:off x="10061718" y="782757"/>
            <a:ext cx="2278053" cy="2278053"/>
          </a:xfrm>
          <a:prstGeom prst="rect">
            <a:avLst/>
          </a:prstGeom>
        </p:spPr>
      </p:pic>
      <p:pic>
        <p:nvPicPr>
          <p:cNvPr id="10" name="Picture 10"/>
          <p:cNvPicPr>
            <a:picLocks noChangeAspect="1"/>
          </p:cNvPicPr>
          <p:nvPr/>
        </p:nvPicPr>
        <p:blipFill>
          <a:blip r:embed="rId4"/>
          <a:srcRect/>
          <a:stretch>
            <a:fillRect/>
          </a:stretch>
        </p:blipFill>
        <p:spPr>
          <a:xfrm>
            <a:off x="245849" y="3147862"/>
            <a:ext cx="2109606" cy="2109606"/>
          </a:xfrm>
          <a:prstGeom prst="rect">
            <a:avLst/>
          </a:prstGeom>
        </p:spPr>
      </p:pic>
      <p:pic>
        <p:nvPicPr>
          <p:cNvPr id="11" name="Picture 11"/>
          <p:cNvPicPr>
            <a:picLocks noChangeAspect="1"/>
          </p:cNvPicPr>
          <p:nvPr/>
        </p:nvPicPr>
        <p:blipFill>
          <a:blip r:embed="rId4"/>
          <a:srcRect/>
          <a:stretch>
            <a:fillRect/>
          </a:stretch>
        </p:blipFill>
        <p:spPr>
          <a:xfrm>
            <a:off x="1585740" y="6208785"/>
            <a:ext cx="2109606" cy="2109606"/>
          </a:xfrm>
          <a:prstGeom prst="rect">
            <a:avLst/>
          </a:prstGeom>
        </p:spPr>
      </p:pic>
      <p:pic>
        <p:nvPicPr>
          <p:cNvPr id="12" name="Picture 12"/>
          <p:cNvPicPr>
            <a:picLocks noChangeAspect="1"/>
          </p:cNvPicPr>
          <p:nvPr/>
        </p:nvPicPr>
        <p:blipFill>
          <a:blip r:embed="rId4"/>
          <a:srcRect/>
          <a:stretch>
            <a:fillRect/>
          </a:stretch>
        </p:blipFill>
        <p:spPr>
          <a:xfrm>
            <a:off x="12561353" y="5529199"/>
            <a:ext cx="2109606" cy="2109606"/>
          </a:xfrm>
          <a:prstGeom prst="rect">
            <a:avLst/>
          </a:prstGeom>
        </p:spPr>
      </p:pic>
      <p:pic>
        <p:nvPicPr>
          <p:cNvPr id="13" name="Picture 13"/>
          <p:cNvPicPr>
            <a:picLocks noChangeAspect="1"/>
          </p:cNvPicPr>
          <p:nvPr/>
        </p:nvPicPr>
        <p:blipFill>
          <a:blip r:embed="rId4"/>
          <a:srcRect/>
          <a:stretch>
            <a:fillRect/>
          </a:stretch>
        </p:blipFill>
        <p:spPr>
          <a:xfrm>
            <a:off x="14016183" y="1838710"/>
            <a:ext cx="2109606" cy="2109606"/>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E82A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16053559" y="1607249"/>
            <a:ext cx="1205741" cy="1342424"/>
          </a:xfrm>
          <a:prstGeom prst="rect">
            <a:avLst/>
          </a:prstGeom>
        </p:spPr>
      </p:pic>
      <p:pic>
        <p:nvPicPr>
          <p:cNvPr id="3" name="Picture 3"/>
          <p:cNvPicPr>
            <a:picLocks noChangeAspect="1"/>
          </p:cNvPicPr>
          <p:nvPr/>
        </p:nvPicPr>
        <p:blipFill>
          <a:blip r:embed="rId3"/>
          <a:srcRect/>
          <a:stretch>
            <a:fillRect/>
          </a:stretch>
        </p:blipFill>
        <p:spPr>
          <a:xfrm rot="-8915334">
            <a:off x="1075118" y="8075691"/>
            <a:ext cx="2712762" cy="1455525"/>
          </a:xfrm>
          <a:prstGeom prst="rect">
            <a:avLst/>
          </a:prstGeom>
        </p:spPr>
      </p:pic>
      <p:pic>
        <p:nvPicPr>
          <p:cNvPr id="4" name="Picture 4"/>
          <p:cNvPicPr>
            <a:picLocks noChangeAspect="1"/>
          </p:cNvPicPr>
          <p:nvPr/>
        </p:nvPicPr>
        <p:blipFill>
          <a:blip r:embed="rId4"/>
          <a:srcRect b="1393"/>
          <a:stretch>
            <a:fillRect/>
          </a:stretch>
        </p:blipFill>
        <p:spPr>
          <a:xfrm>
            <a:off x="3043918" y="2550965"/>
            <a:ext cx="12111693" cy="5075748"/>
          </a:xfrm>
          <a:prstGeom prst="rect">
            <a:avLst/>
          </a:prstGeom>
        </p:spPr>
      </p:pic>
      <p:sp>
        <p:nvSpPr>
          <p:cNvPr id="5" name="TextBox 5"/>
          <p:cNvSpPr txBox="1"/>
          <p:nvPr/>
        </p:nvSpPr>
        <p:spPr>
          <a:xfrm>
            <a:off x="-2579160" y="665957"/>
            <a:ext cx="15291278" cy="1338103"/>
          </a:xfrm>
          <a:prstGeom prst="rect">
            <a:avLst/>
          </a:prstGeom>
        </p:spPr>
        <p:txBody>
          <a:bodyPr lIns="0" tIns="0" rIns="0" bIns="0" rtlCol="0" anchor="t">
            <a:spAutoFit/>
          </a:bodyPr>
          <a:lstStyle/>
          <a:p>
            <a:pPr marL="0" lvl="0" indent="0" algn="ctr">
              <a:lnSpc>
                <a:spcPts val="10527"/>
              </a:lnSpc>
              <a:spcBef>
                <a:spcPct val="0"/>
              </a:spcBef>
            </a:pPr>
            <a:r>
              <a:rPr lang="en-US" sz="8772">
                <a:solidFill>
                  <a:srgbClr val="191919"/>
                </a:solidFill>
                <a:latin typeface="Nunito Sans Bold Bold"/>
              </a:rPr>
              <a:t>ERD </a:t>
            </a:r>
          </a:p>
        </p:txBody>
      </p:sp>
      <p:sp>
        <p:nvSpPr>
          <p:cNvPr id="6" name="TextBox 6"/>
          <p:cNvSpPr txBox="1"/>
          <p:nvPr/>
        </p:nvSpPr>
        <p:spPr>
          <a:xfrm>
            <a:off x="3171494" y="1028700"/>
            <a:ext cx="13944691" cy="975360"/>
          </a:xfrm>
          <a:prstGeom prst="rect">
            <a:avLst/>
          </a:prstGeom>
        </p:spPr>
        <p:txBody>
          <a:bodyPr lIns="0" tIns="0" rIns="0" bIns="0" rtlCol="0" anchor="t">
            <a:spAutoFit/>
          </a:bodyPr>
          <a:lstStyle/>
          <a:p>
            <a:pPr marL="0" lvl="0" indent="0" algn="ctr">
              <a:lnSpc>
                <a:spcPts val="7680"/>
              </a:lnSpc>
              <a:spcBef>
                <a:spcPct val="0"/>
              </a:spcBef>
            </a:pPr>
            <a:r>
              <a:rPr lang="en-US" sz="6400">
                <a:solidFill>
                  <a:srgbClr val="191919"/>
                </a:solidFill>
                <a:latin typeface="Nunito Sans Bold Bold"/>
              </a:rPr>
              <a:t>OF THE PROJECT</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76540" y="1274424"/>
            <a:ext cx="5616928" cy="2060979"/>
            <a:chOff x="0" y="0"/>
            <a:chExt cx="7489237" cy="2747972"/>
          </a:xfrm>
        </p:grpSpPr>
        <p:sp>
          <p:nvSpPr>
            <p:cNvPr id="3" name="TextBox 3"/>
            <p:cNvSpPr txBox="1"/>
            <p:nvPr/>
          </p:nvSpPr>
          <p:spPr>
            <a:xfrm>
              <a:off x="0" y="0"/>
              <a:ext cx="7489237" cy="1300480"/>
            </a:xfrm>
            <a:prstGeom prst="rect">
              <a:avLst/>
            </a:prstGeom>
          </p:spPr>
          <p:txBody>
            <a:bodyPr lIns="0" tIns="0" rIns="0" bIns="0" rtlCol="0" anchor="t">
              <a:spAutoFit/>
            </a:bodyPr>
            <a:lstStyle/>
            <a:p>
              <a:pPr>
                <a:lnSpc>
                  <a:spcPts val="7680"/>
                </a:lnSpc>
              </a:pPr>
              <a:r>
                <a:rPr lang="en-US" sz="6400" spc="128">
                  <a:solidFill>
                    <a:srgbClr val="FE82A7"/>
                  </a:solidFill>
                  <a:latin typeface="Nunito Sans Bold Bold"/>
                </a:rPr>
                <a:t>REPORT FOR</a:t>
              </a:r>
            </a:p>
          </p:txBody>
        </p:sp>
        <p:sp>
          <p:nvSpPr>
            <p:cNvPr id="4" name="TextBox 4"/>
            <p:cNvSpPr txBox="1"/>
            <p:nvPr/>
          </p:nvSpPr>
          <p:spPr>
            <a:xfrm>
              <a:off x="0" y="1732607"/>
              <a:ext cx="7489237" cy="1015365"/>
            </a:xfrm>
            <a:prstGeom prst="rect">
              <a:avLst/>
            </a:prstGeom>
          </p:spPr>
          <p:txBody>
            <a:bodyPr lIns="0" tIns="0" rIns="0" bIns="0" rtlCol="0" anchor="t">
              <a:spAutoFit/>
            </a:bodyPr>
            <a:lstStyle/>
            <a:p>
              <a:pPr marL="0" lvl="1" indent="0">
                <a:lnSpc>
                  <a:spcPts val="6720"/>
                </a:lnSpc>
                <a:spcBef>
                  <a:spcPct val="0"/>
                </a:spcBef>
              </a:pPr>
              <a:r>
                <a:rPr lang="en-US" sz="4200">
                  <a:solidFill>
                    <a:srgbClr val="FE82A7"/>
                  </a:solidFill>
                  <a:latin typeface="Nunito"/>
                </a:rPr>
                <a:t>12.11.2020</a:t>
              </a:r>
            </a:p>
          </p:txBody>
        </p:sp>
      </p:grpSp>
      <p:sp>
        <p:nvSpPr>
          <p:cNvPr id="5" name="TextBox 5"/>
          <p:cNvSpPr txBox="1"/>
          <p:nvPr/>
        </p:nvSpPr>
        <p:spPr>
          <a:xfrm>
            <a:off x="2113894" y="4362776"/>
            <a:ext cx="4942220" cy="3847465"/>
          </a:xfrm>
          <a:prstGeom prst="rect">
            <a:avLst/>
          </a:prstGeom>
        </p:spPr>
        <p:txBody>
          <a:bodyPr lIns="0" tIns="0" rIns="0" bIns="0" rtlCol="0" anchor="t">
            <a:spAutoFit/>
          </a:bodyPr>
          <a:lstStyle/>
          <a:p>
            <a:pPr marL="0" lvl="1" indent="0">
              <a:lnSpc>
                <a:spcPts val="5120"/>
              </a:lnSpc>
              <a:spcBef>
                <a:spcPct val="0"/>
              </a:spcBef>
            </a:pPr>
            <a:r>
              <a:rPr lang="en-US" sz="3200">
                <a:solidFill>
                  <a:srgbClr val="191919"/>
                </a:solidFill>
                <a:latin typeface="Nunito"/>
              </a:rPr>
              <a:t>Progress report for 11/12/2020.  Day 2. Today I create a full ERD version of my project types for each table.  There are 6 tables in total.</a:t>
            </a:r>
          </a:p>
        </p:txBody>
      </p:sp>
      <p:pic>
        <p:nvPicPr>
          <p:cNvPr id="6" name="Picture 6"/>
          <p:cNvPicPr>
            <a:picLocks noChangeAspect="1"/>
          </p:cNvPicPr>
          <p:nvPr/>
        </p:nvPicPr>
        <p:blipFill>
          <a:blip r:embed="rId2"/>
          <a:srcRect/>
          <a:stretch>
            <a:fillRect/>
          </a:stretch>
        </p:blipFill>
        <p:spPr>
          <a:xfrm>
            <a:off x="7237975" y="7548146"/>
            <a:ext cx="1324190" cy="1324190"/>
          </a:xfrm>
          <a:prstGeom prst="rect">
            <a:avLst/>
          </a:prstGeom>
        </p:spPr>
      </p:pic>
      <p:pic>
        <p:nvPicPr>
          <p:cNvPr id="7" name="Picture 7"/>
          <p:cNvPicPr>
            <a:picLocks noChangeAspect="1"/>
          </p:cNvPicPr>
          <p:nvPr/>
        </p:nvPicPr>
        <p:blipFill>
          <a:blip r:embed="rId2"/>
          <a:srcRect/>
          <a:stretch>
            <a:fillRect/>
          </a:stretch>
        </p:blipFill>
        <p:spPr>
          <a:xfrm>
            <a:off x="8118109" y="4481405"/>
            <a:ext cx="1324190" cy="1324190"/>
          </a:xfrm>
          <a:prstGeom prst="rect">
            <a:avLst/>
          </a:prstGeom>
        </p:spPr>
      </p:pic>
      <p:pic>
        <p:nvPicPr>
          <p:cNvPr id="8" name="Picture 8"/>
          <p:cNvPicPr>
            <a:picLocks noChangeAspect="1"/>
          </p:cNvPicPr>
          <p:nvPr/>
        </p:nvPicPr>
        <p:blipFill>
          <a:blip r:embed="rId2"/>
          <a:srcRect/>
          <a:stretch>
            <a:fillRect/>
          </a:stretch>
        </p:blipFill>
        <p:spPr>
          <a:xfrm>
            <a:off x="9572938" y="1642819"/>
            <a:ext cx="1324190" cy="1324190"/>
          </a:xfrm>
          <a:prstGeom prst="rect">
            <a:avLst/>
          </a:prstGeom>
        </p:spPr>
      </p:pic>
      <p:pic>
        <p:nvPicPr>
          <p:cNvPr id="9" name="Picture 9"/>
          <p:cNvPicPr>
            <a:picLocks noChangeAspect="1"/>
          </p:cNvPicPr>
          <p:nvPr/>
        </p:nvPicPr>
        <p:blipFill>
          <a:blip r:embed="rId2"/>
          <a:srcRect/>
          <a:stretch>
            <a:fillRect/>
          </a:stretch>
        </p:blipFill>
        <p:spPr>
          <a:xfrm>
            <a:off x="6069278" y="2471136"/>
            <a:ext cx="1324190" cy="1324190"/>
          </a:xfrm>
          <a:prstGeom prst="rect">
            <a:avLst/>
          </a:prstGeom>
        </p:spPr>
      </p:pic>
      <p:pic>
        <p:nvPicPr>
          <p:cNvPr id="10" name="Picture 10"/>
          <p:cNvPicPr>
            <a:picLocks noChangeAspect="1"/>
          </p:cNvPicPr>
          <p:nvPr/>
        </p:nvPicPr>
        <p:blipFill>
          <a:blip r:embed="rId2"/>
          <a:srcRect/>
          <a:stretch>
            <a:fillRect/>
          </a:stretch>
        </p:blipFill>
        <p:spPr>
          <a:xfrm>
            <a:off x="10417955" y="7723214"/>
            <a:ext cx="1324190" cy="1324190"/>
          </a:xfrm>
          <a:prstGeom prst="rect">
            <a:avLst/>
          </a:prstGeom>
        </p:spPr>
      </p:pic>
      <p:pic>
        <p:nvPicPr>
          <p:cNvPr id="11" name="Picture 11"/>
          <p:cNvPicPr>
            <a:picLocks noChangeAspect="1"/>
          </p:cNvPicPr>
          <p:nvPr/>
        </p:nvPicPr>
        <p:blipFill>
          <a:blip r:embed="rId2"/>
          <a:srcRect/>
          <a:stretch>
            <a:fillRect/>
          </a:stretch>
        </p:blipFill>
        <p:spPr>
          <a:xfrm>
            <a:off x="11080050" y="5143500"/>
            <a:ext cx="1084733" cy="1084733"/>
          </a:xfrm>
          <a:prstGeom prst="rect">
            <a:avLst/>
          </a:prstGeom>
        </p:spPr>
      </p:pic>
      <p:pic>
        <p:nvPicPr>
          <p:cNvPr id="12" name="Picture 12"/>
          <p:cNvPicPr>
            <a:picLocks noChangeAspect="1"/>
          </p:cNvPicPr>
          <p:nvPr/>
        </p:nvPicPr>
        <p:blipFill>
          <a:blip r:embed="rId2"/>
          <a:srcRect/>
          <a:stretch>
            <a:fillRect/>
          </a:stretch>
        </p:blipFill>
        <p:spPr>
          <a:xfrm>
            <a:off x="13556427" y="5686326"/>
            <a:ext cx="1324190" cy="1324190"/>
          </a:xfrm>
          <a:prstGeom prst="rect">
            <a:avLst/>
          </a:prstGeom>
        </p:spPr>
      </p:pic>
      <p:pic>
        <p:nvPicPr>
          <p:cNvPr id="13" name="Picture 13"/>
          <p:cNvPicPr>
            <a:picLocks noChangeAspect="1"/>
          </p:cNvPicPr>
          <p:nvPr/>
        </p:nvPicPr>
        <p:blipFill>
          <a:blip r:embed="rId2"/>
          <a:srcRect/>
          <a:stretch>
            <a:fillRect/>
          </a:stretch>
        </p:blipFill>
        <p:spPr>
          <a:xfrm>
            <a:off x="15796673" y="699629"/>
            <a:ext cx="1324190" cy="1324190"/>
          </a:xfrm>
          <a:prstGeom prst="rect">
            <a:avLst/>
          </a:prstGeom>
        </p:spPr>
      </p:pic>
      <p:pic>
        <p:nvPicPr>
          <p:cNvPr id="14" name="Picture 14"/>
          <p:cNvPicPr>
            <a:picLocks noChangeAspect="1"/>
          </p:cNvPicPr>
          <p:nvPr/>
        </p:nvPicPr>
        <p:blipFill>
          <a:blip r:embed="rId2"/>
          <a:srcRect/>
          <a:stretch>
            <a:fillRect/>
          </a:stretch>
        </p:blipFill>
        <p:spPr>
          <a:xfrm>
            <a:off x="13862126" y="3335403"/>
            <a:ext cx="1324190" cy="1324190"/>
          </a:xfrm>
          <a:prstGeom prst="rect">
            <a:avLst/>
          </a:prstGeom>
        </p:spPr>
      </p:pic>
      <p:pic>
        <p:nvPicPr>
          <p:cNvPr id="15" name="Picture 15"/>
          <p:cNvPicPr>
            <a:picLocks noChangeAspect="1"/>
          </p:cNvPicPr>
          <p:nvPr/>
        </p:nvPicPr>
        <p:blipFill>
          <a:blip r:embed="rId2"/>
          <a:srcRect/>
          <a:stretch>
            <a:fillRect/>
          </a:stretch>
        </p:blipFill>
        <p:spPr>
          <a:xfrm>
            <a:off x="12537937" y="1361724"/>
            <a:ext cx="1324190" cy="132419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91919"/>
        </a:solidFill>
        <a:effectLst/>
      </p:bgPr>
    </p:bg>
    <p:spTree>
      <p:nvGrpSpPr>
        <p:cNvPr id="1" name=""/>
        <p:cNvGrpSpPr/>
        <p:nvPr/>
      </p:nvGrpSpPr>
      <p:grpSpPr>
        <a:xfrm>
          <a:off x="0" y="0"/>
          <a:ext cx="0" cy="0"/>
          <a:chOff x="0" y="0"/>
          <a:chExt cx="0" cy="0"/>
        </a:xfrm>
      </p:grpSpPr>
      <p:sp>
        <p:nvSpPr>
          <p:cNvPr id="2" name="TextBox 2"/>
          <p:cNvSpPr txBox="1"/>
          <p:nvPr/>
        </p:nvSpPr>
        <p:spPr>
          <a:xfrm>
            <a:off x="505542" y="413385"/>
            <a:ext cx="10993582" cy="1221105"/>
          </a:xfrm>
          <a:prstGeom prst="rect">
            <a:avLst/>
          </a:prstGeom>
        </p:spPr>
        <p:txBody>
          <a:bodyPr lIns="0" tIns="0" rIns="0" bIns="0" rtlCol="0" anchor="t">
            <a:spAutoFit/>
          </a:bodyPr>
          <a:lstStyle/>
          <a:p>
            <a:pPr marL="0" lvl="0" indent="0" algn="ctr">
              <a:lnSpc>
                <a:spcPts val="9600"/>
              </a:lnSpc>
              <a:spcBef>
                <a:spcPct val="0"/>
              </a:spcBef>
            </a:pPr>
            <a:r>
              <a:rPr lang="en-US" sz="8000">
                <a:solidFill>
                  <a:srgbClr val="FE82A7"/>
                </a:solidFill>
                <a:latin typeface="Nunito Sans Bold Bold"/>
              </a:rPr>
              <a:t>SQL TABLES </a:t>
            </a:r>
          </a:p>
        </p:txBody>
      </p:sp>
      <p:pic>
        <p:nvPicPr>
          <p:cNvPr id="3" name="Picture 3"/>
          <p:cNvPicPr>
            <a:picLocks noChangeAspect="1"/>
          </p:cNvPicPr>
          <p:nvPr/>
        </p:nvPicPr>
        <p:blipFill>
          <a:blip r:embed="rId2"/>
          <a:srcRect/>
          <a:stretch>
            <a:fillRect/>
          </a:stretch>
        </p:blipFill>
        <p:spPr>
          <a:xfrm rot="5400000">
            <a:off x="8525264" y="1744360"/>
            <a:ext cx="1566420" cy="328948"/>
          </a:xfrm>
          <a:prstGeom prst="rect">
            <a:avLst/>
          </a:prstGeom>
        </p:spPr>
      </p:pic>
      <p:pic>
        <p:nvPicPr>
          <p:cNvPr id="4" name="Picture 4"/>
          <p:cNvPicPr>
            <a:picLocks noChangeAspect="1"/>
          </p:cNvPicPr>
          <p:nvPr/>
        </p:nvPicPr>
        <p:blipFill>
          <a:blip r:embed="rId3"/>
          <a:srcRect/>
          <a:stretch>
            <a:fillRect/>
          </a:stretch>
        </p:blipFill>
        <p:spPr>
          <a:xfrm>
            <a:off x="4094862" y="1908835"/>
            <a:ext cx="3915188" cy="379869"/>
          </a:xfrm>
          <a:prstGeom prst="rect">
            <a:avLst/>
          </a:prstGeom>
        </p:spPr>
      </p:pic>
      <p:pic>
        <p:nvPicPr>
          <p:cNvPr id="5" name="Picture 5"/>
          <p:cNvPicPr>
            <a:picLocks noChangeAspect="1"/>
          </p:cNvPicPr>
          <p:nvPr/>
        </p:nvPicPr>
        <p:blipFill>
          <a:blip r:embed="rId4"/>
          <a:srcRect/>
          <a:stretch>
            <a:fillRect/>
          </a:stretch>
        </p:blipFill>
        <p:spPr>
          <a:xfrm>
            <a:off x="9555912" y="422910"/>
            <a:ext cx="1324190" cy="1324190"/>
          </a:xfrm>
          <a:prstGeom prst="rect">
            <a:avLst/>
          </a:prstGeom>
        </p:spPr>
      </p:pic>
      <p:pic>
        <p:nvPicPr>
          <p:cNvPr id="6" name="Picture 6"/>
          <p:cNvPicPr>
            <a:picLocks noChangeAspect="1"/>
          </p:cNvPicPr>
          <p:nvPr/>
        </p:nvPicPr>
        <p:blipFill>
          <a:blip r:embed="rId5"/>
          <a:srcRect l="27342" t="19311" r="52853" b="75543"/>
          <a:stretch>
            <a:fillRect/>
          </a:stretch>
        </p:blipFill>
        <p:spPr>
          <a:xfrm>
            <a:off x="1028700" y="3270152"/>
            <a:ext cx="4442337" cy="649222"/>
          </a:xfrm>
          <a:prstGeom prst="rect">
            <a:avLst/>
          </a:prstGeom>
        </p:spPr>
      </p:pic>
      <p:pic>
        <p:nvPicPr>
          <p:cNvPr id="7" name="Picture 7"/>
          <p:cNvPicPr>
            <a:picLocks noChangeAspect="1"/>
          </p:cNvPicPr>
          <p:nvPr/>
        </p:nvPicPr>
        <p:blipFill>
          <a:blip r:embed="rId6"/>
          <a:srcRect l="28403" t="19781" r="38944" b="75453"/>
          <a:stretch>
            <a:fillRect/>
          </a:stretch>
        </p:blipFill>
        <p:spPr>
          <a:xfrm>
            <a:off x="6637766" y="7334651"/>
            <a:ext cx="7845433" cy="644012"/>
          </a:xfrm>
          <a:prstGeom prst="rect">
            <a:avLst/>
          </a:prstGeom>
        </p:spPr>
      </p:pic>
      <p:pic>
        <p:nvPicPr>
          <p:cNvPr id="8" name="Picture 8"/>
          <p:cNvPicPr>
            <a:picLocks noChangeAspect="1"/>
          </p:cNvPicPr>
          <p:nvPr/>
        </p:nvPicPr>
        <p:blipFill>
          <a:blip r:embed="rId5"/>
          <a:srcRect l="26095" t="20045" r="54682" b="74839"/>
          <a:stretch>
            <a:fillRect/>
          </a:stretch>
        </p:blipFill>
        <p:spPr>
          <a:xfrm>
            <a:off x="1028700" y="5859335"/>
            <a:ext cx="5708940" cy="854522"/>
          </a:xfrm>
          <a:prstGeom prst="rect">
            <a:avLst/>
          </a:prstGeom>
        </p:spPr>
      </p:pic>
      <p:pic>
        <p:nvPicPr>
          <p:cNvPr id="9" name="Picture 9"/>
          <p:cNvPicPr>
            <a:picLocks noChangeAspect="1"/>
          </p:cNvPicPr>
          <p:nvPr/>
        </p:nvPicPr>
        <p:blipFill>
          <a:blip r:embed="rId7"/>
          <a:srcRect l="19326" t="26548" r="35284" b="69118"/>
          <a:stretch>
            <a:fillRect/>
          </a:stretch>
        </p:blipFill>
        <p:spPr>
          <a:xfrm>
            <a:off x="2863959" y="4469137"/>
            <a:ext cx="12560082" cy="674363"/>
          </a:xfrm>
          <a:prstGeom prst="rect">
            <a:avLst/>
          </a:prstGeom>
        </p:spPr>
      </p:pic>
      <p:pic>
        <p:nvPicPr>
          <p:cNvPr id="10" name="Picture 10"/>
          <p:cNvPicPr>
            <a:picLocks noChangeAspect="1"/>
          </p:cNvPicPr>
          <p:nvPr/>
        </p:nvPicPr>
        <p:blipFill>
          <a:blip r:embed="rId8"/>
          <a:srcRect l="19765" t="26288" r="30745" b="68714"/>
          <a:stretch>
            <a:fillRect/>
          </a:stretch>
        </p:blipFill>
        <p:spPr>
          <a:xfrm>
            <a:off x="1028700" y="8799326"/>
            <a:ext cx="11218132" cy="637122"/>
          </a:xfrm>
          <a:prstGeom prst="rect">
            <a:avLst/>
          </a:prstGeom>
        </p:spPr>
      </p:pic>
      <p:pic>
        <p:nvPicPr>
          <p:cNvPr id="11" name="Picture 11"/>
          <p:cNvPicPr>
            <a:picLocks noChangeAspect="1"/>
          </p:cNvPicPr>
          <p:nvPr/>
        </p:nvPicPr>
        <p:blipFill>
          <a:blip r:embed="rId9"/>
          <a:srcRect l="20497" t="26594" r="60174" b="68714"/>
          <a:stretch>
            <a:fillRect/>
          </a:stretch>
        </p:blipFill>
        <p:spPr>
          <a:xfrm>
            <a:off x="8348837" y="5724393"/>
            <a:ext cx="5862608" cy="800265"/>
          </a:xfrm>
          <a:prstGeom prst="rect">
            <a:avLst/>
          </a:prstGeom>
        </p:spPr>
      </p:pic>
      <p:pic>
        <p:nvPicPr>
          <p:cNvPr id="12" name="Picture 12"/>
          <p:cNvPicPr>
            <a:picLocks noChangeAspect="1"/>
          </p:cNvPicPr>
          <p:nvPr/>
        </p:nvPicPr>
        <p:blipFill>
          <a:blip r:embed="rId10"/>
          <a:srcRect l="22832" t="26755" r="32000" b="68714"/>
          <a:stretch>
            <a:fillRect/>
          </a:stretch>
        </p:blipFill>
        <p:spPr>
          <a:xfrm>
            <a:off x="6981412" y="3133672"/>
            <a:ext cx="10530840" cy="594136"/>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2388768" y="-336474"/>
            <a:ext cx="12049653" cy="11304765"/>
          </a:xfrm>
          <a:prstGeom prst="rect">
            <a:avLst/>
          </a:prstGeom>
        </p:spPr>
      </p:pic>
      <p:sp>
        <p:nvSpPr>
          <p:cNvPr id="3" name="TextBox 3"/>
          <p:cNvSpPr txBox="1"/>
          <p:nvPr/>
        </p:nvSpPr>
        <p:spPr>
          <a:xfrm>
            <a:off x="4808977" y="4300357"/>
            <a:ext cx="5213299" cy="2889885"/>
          </a:xfrm>
          <a:prstGeom prst="rect">
            <a:avLst/>
          </a:prstGeom>
        </p:spPr>
        <p:txBody>
          <a:bodyPr lIns="0" tIns="0" rIns="0" bIns="0" rtlCol="0" anchor="t">
            <a:spAutoFit/>
          </a:bodyPr>
          <a:lstStyle/>
          <a:p>
            <a:pPr marL="0" lvl="1" indent="0">
              <a:lnSpc>
                <a:spcPts val="3840"/>
              </a:lnSpc>
              <a:spcBef>
                <a:spcPct val="0"/>
              </a:spcBef>
            </a:pPr>
            <a:r>
              <a:rPr lang="en-US" sz="2400">
                <a:solidFill>
                  <a:srgbClr val="191919"/>
                </a:solidFill>
                <a:latin typeface="Nunito"/>
              </a:rPr>
              <a:t>Progress report for 11/13/2020.  Day 3. After creating the ERD of my project, today I was able to use foreign keys, primary key and date constraints such as loading the ERD and codes there.</a:t>
            </a:r>
          </a:p>
        </p:txBody>
      </p:sp>
      <p:pic>
        <p:nvPicPr>
          <p:cNvPr id="4" name="Picture 4"/>
          <p:cNvPicPr>
            <a:picLocks noChangeAspect="1"/>
          </p:cNvPicPr>
          <p:nvPr/>
        </p:nvPicPr>
        <p:blipFill>
          <a:blip r:embed="rId3"/>
          <a:srcRect/>
          <a:stretch>
            <a:fillRect/>
          </a:stretch>
        </p:blipFill>
        <p:spPr>
          <a:xfrm rot="-313930">
            <a:off x="5903810" y="7961646"/>
            <a:ext cx="6062660" cy="1300867"/>
          </a:xfrm>
          <a:prstGeom prst="rect">
            <a:avLst/>
          </a:prstGeom>
        </p:spPr>
      </p:pic>
      <p:pic>
        <p:nvPicPr>
          <p:cNvPr id="5" name="Picture 5"/>
          <p:cNvPicPr>
            <a:picLocks noChangeAspect="1"/>
          </p:cNvPicPr>
          <p:nvPr/>
        </p:nvPicPr>
        <p:blipFill>
          <a:blip r:embed="rId4"/>
          <a:srcRect/>
          <a:stretch>
            <a:fillRect/>
          </a:stretch>
        </p:blipFill>
        <p:spPr>
          <a:xfrm>
            <a:off x="10022276" y="2334148"/>
            <a:ext cx="1238728" cy="1072062"/>
          </a:xfrm>
          <a:prstGeom prst="rect">
            <a:avLst/>
          </a:prstGeom>
        </p:spPr>
      </p:pic>
      <p:pic>
        <p:nvPicPr>
          <p:cNvPr id="6" name="Picture 6"/>
          <p:cNvPicPr>
            <a:picLocks noChangeAspect="1"/>
          </p:cNvPicPr>
          <p:nvPr/>
        </p:nvPicPr>
        <p:blipFill>
          <a:blip r:embed="rId5"/>
          <a:srcRect/>
          <a:stretch>
            <a:fillRect/>
          </a:stretch>
        </p:blipFill>
        <p:spPr>
          <a:xfrm rot="-5400000">
            <a:off x="8573774" y="5149668"/>
            <a:ext cx="9143223" cy="332481"/>
          </a:xfrm>
          <a:prstGeom prst="rect">
            <a:avLst/>
          </a:prstGeom>
        </p:spPr>
      </p:pic>
      <p:grpSp>
        <p:nvGrpSpPr>
          <p:cNvPr id="7" name="Group 7"/>
          <p:cNvGrpSpPr/>
          <p:nvPr/>
        </p:nvGrpSpPr>
        <p:grpSpPr>
          <a:xfrm>
            <a:off x="4405348" y="809200"/>
            <a:ext cx="5616928" cy="2060979"/>
            <a:chOff x="0" y="0"/>
            <a:chExt cx="7489237" cy="2747972"/>
          </a:xfrm>
        </p:grpSpPr>
        <p:sp>
          <p:nvSpPr>
            <p:cNvPr id="8" name="TextBox 8"/>
            <p:cNvSpPr txBox="1"/>
            <p:nvPr/>
          </p:nvSpPr>
          <p:spPr>
            <a:xfrm>
              <a:off x="0" y="0"/>
              <a:ext cx="7489237" cy="1300480"/>
            </a:xfrm>
            <a:prstGeom prst="rect">
              <a:avLst/>
            </a:prstGeom>
          </p:spPr>
          <p:txBody>
            <a:bodyPr lIns="0" tIns="0" rIns="0" bIns="0" rtlCol="0" anchor="t">
              <a:spAutoFit/>
            </a:bodyPr>
            <a:lstStyle/>
            <a:p>
              <a:pPr>
                <a:lnSpc>
                  <a:spcPts val="7680"/>
                </a:lnSpc>
              </a:pPr>
              <a:r>
                <a:rPr lang="en-US" sz="6400" spc="128">
                  <a:solidFill>
                    <a:srgbClr val="191919"/>
                  </a:solidFill>
                  <a:latin typeface="Nunito Sans Bold Bold"/>
                </a:rPr>
                <a:t>REPORT FOR</a:t>
              </a:r>
            </a:p>
          </p:txBody>
        </p:sp>
        <p:sp>
          <p:nvSpPr>
            <p:cNvPr id="9" name="TextBox 9"/>
            <p:cNvSpPr txBox="1"/>
            <p:nvPr/>
          </p:nvSpPr>
          <p:spPr>
            <a:xfrm>
              <a:off x="0" y="1732607"/>
              <a:ext cx="7489237" cy="1015365"/>
            </a:xfrm>
            <a:prstGeom prst="rect">
              <a:avLst/>
            </a:prstGeom>
          </p:spPr>
          <p:txBody>
            <a:bodyPr lIns="0" tIns="0" rIns="0" bIns="0" rtlCol="0" anchor="t">
              <a:spAutoFit/>
            </a:bodyPr>
            <a:lstStyle/>
            <a:p>
              <a:pPr marL="0" lvl="1" indent="0">
                <a:lnSpc>
                  <a:spcPts val="6720"/>
                </a:lnSpc>
                <a:spcBef>
                  <a:spcPct val="0"/>
                </a:spcBef>
              </a:pPr>
              <a:r>
                <a:rPr lang="en-US" sz="4200">
                  <a:solidFill>
                    <a:srgbClr val="191919"/>
                  </a:solidFill>
                  <a:latin typeface="Nunito"/>
                </a:rPr>
                <a:t>13.11.2020</a:t>
              </a: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91919"/>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rot="-10800000">
            <a:off x="16898118" y="9258300"/>
            <a:ext cx="628073" cy="602951"/>
          </a:xfrm>
          <a:prstGeom prst="rect">
            <a:avLst/>
          </a:prstGeom>
        </p:spPr>
      </p:pic>
      <p:pic>
        <p:nvPicPr>
          <p:cNvPr id="3" name="Picture 3"/>
          <p:cNvPicPr>
            <a:picLocks noChangeAspect="1"/>
          </p:cNvPicPr>
          <p:nvPr/>
        </p:nvPicPr>
        <p:blipFill>
          <a:blip r:embed="rId3"/>
          <a:srcRect/>
          <a:stretch>
            <a:fillRect/>
          </a:stretch>
        </p:blipFill>
        <p:spPr>
          <a:xfrm>
            <a:off x="7887541" y="1402525"/>
            <a:ext cx="8052752" cy="7554946"/>
          </a:xfrm>
          <a:prstGeom prst="rect">
            <a:avLst/>
          </a:prstGeom>
        </p:spPr>
      </p:pic>
      <p:grpSp>
        <p:nvGrpSpPr>
          <p:cNvPr id="4" name="Group 4"/>
          <p:cNvGrpSpPr/>
          <p:nvPr/>
        </p:nvGrpSpPr>
        <p:grpSpPr>
          <a:xfrm>
            <a:off x="5361153" y="8957471"/>
            <a:ext cx="4193809" cy="1807560"/>
            <a:chOff x="0" y="0"/>
            <a:chExt cx="5591746" cy="2410080"/>
          </a:xfrm>
        </p:grpSpPr>
        <p:sp>
          <p:nvSpPr>
            <p:cNvPr id="5" name="AutoShape 5"/>
            <p:cNvSpPr/>
            <p:nvPr/>
          </p:nvSpPr>
          <p:spPr>
            <a:xfrm>
              <a:off x="0" y="1568465"/>
              <a:ext cx="5591746" cy="57382"/>
            </a:xfrm>
            <a:prstGeom prst="rect">
              <a:avLst/>
            </a:prstGeom>
            <a:solidFill>
              <a:srgbClr val="191919"/>
            </a:solidFill>
          </p:spPr>
        </p:sp>
        <p:sp>
          <p:nvSpPr>
            <p:cNvPr id="6" name="AutoShape 6"/>
            <p:cNvSpPr/>
            <p:nvPr/>
          </p:nvSpPr>
          <p:spPr>
            <a:xfrm>
              <a:off x="0" y="2352698"/>
              <a:ext cx="5591746" cy="57382"/>
            </a:xfrm>
            <a:prstGeom prst="rect">
              <a:avLst/>
            </a:prstGeom>
            <a:solidFill>
              <a:srgbClr val="191919"/>
            </a:solidFill>
          </p:spPr>
        </p:sp>
        <p:sp>
          <p:nvSpPr>
            <p:cNvPr id="7" name="AutoShape 7"/>
            <p:cNvSpPr/>
            <p:nvPr/>
          </p:nvSpPr>
          <p:spPr>
            <a:xfrm>
              <a:off x="0" y="0"/>
              <a:ext cx="5591746" cy="57382"/>
            </a:xfrm>
            <a:prstGeom prst="rect">
              <a:avLst/>
            </a:prstGeom>
            <a:solidFill>
              <a:srgbClr val="191919"/>
            </a:solidFill>
          </p:spPr>
        </p:sp>
        <p:sp>
          <p:nvSpPr>
            <p:cNvPr id="8" name="AutoShape 8"/>
            <p:cNvSpPr/>
            <p:nvPr/>
          </p:nvSpPr>
          <p:spPr>
            <a:xfrm>
              <a:off x="0" y="784233"/>
              <a:ext cx="5591746" cy="57382"/>
            </a:xfrm>
            <a:prstGeom prst="rect">
              <a:avLst/>
            </a:prstGeom>
            <a:solidFill>
              <a:srgbClr val="191919"/>
            </a:solidFill>
          </p:spPr>
        </p:sp>
      </p:grpSp>
      <p:sp>
        <p:nvSpPr>
          <p:cNvPr id="9" name="TextBox 9"/>
          <p:cNvSpPr txBox="1"/>
          <p:nvPr/>
        </p:nvSpPr>
        <p:spPr>
          <a:xfrm>
            <a:off x="858104" y="5532916"/>
            <a:ext cx="3996981" cy="1040285"/>
          </a:xfrm>
          <a:prstGeom prst="rect">
            <a:avLst/>
          </a:prstGeom>
        </p:spPr>
        <p:txBody>
          <a:bodyPr lIns="0" tIns="0" rIns="0" bIns="0" rtlCol="0" anchor="t">
            <a:spAutoFit/>
          </a:bodyPr>
          <a:lstStyle/>
          <a:p>
            <a:pPr marL="0" lvl="1" indent="0">
              <a:lnSpc>
                <a:spcPts val="2880"/>
              </a:lnSpc>
              <a:spcBef>
                <a:spcPct val="0"/>
              </a:spcBef>
            </a:pPr>
            <a:r>
              <a:rPr lang="en-US" sz="1800" u="none">
                <a:solidFill>
                  <a:srgbClr val="191919"/>
                </a:solidFill>
                <a:latin typeface="Nunito"/>
              </a:rPr>
              <a:t>Question 1: Write the question you want to ask your students and allot space for the answers.</a:t>
            </a:r>
          </a:p>
        </p:txBody>
      </p:sp>
      <p:sp>
        <p:nvSpPr>
          <p:cNvPr id="10" name="TextBox 10"/>
          <p:cNvSpPr txBox="1"/>
          <p:nvPr/>
        </p:nvSpPr>
        <p:spPr>
          <a:xfrm>
            <a:off x="11943312" y="9011058"/>
            <a:ext cx="3996981" cy="1040285"/>
          </a:xfrm>
          <a:prstGeom prst="rect">
            <a:avLst/>
          </a:prstGeom>
        </p:spPr>
        <p:txBody>
          <a:bodyPr lIns="0" tIns="0" rIns="0" bIns="0" rtlCol="0" anchor="t">
            <a:spAutoFit/>
          </a:bodyPr>
          <a:lstStyle/>
          <a:p>
            <a:pPr marL="0" lvl="1" indent="0">
              <a:lnSpc>
                <a:spcPts val="2880"/>
              </a:lnSpc>
              <a:spcBef>
                <a:spcPct val="0"/>
              </a:spcBef>
            </a:pPr>
            <a:r>
              <a:rPr lang="en-US" sz="1800" u="none">
                <a:solidFill>
                  <a:srgbClr val="191919"/>
                </a:solidFill>
                <a:latin typeface="Nunito"/>
              </a:rPr>
              <a:t>Question 1: Write the question you want to ask your students and allot space for the answers.</a:t>
            </a:r>
          </a:p>
        </p:txBody>
      </p:sp>
      <p:grpSp>
        <p:nvGrpSpPr>
          <p:cNvPr id="11" name="Group 11"/>
          <p:cNvGrpSpPr/>
          <p:nvPr/>
        </p:nvGrpSpPr>
        <p:grpSpPr>
          <a:xfrm>
            <a:off x="2091579" y="686113"/>
            <a:ext cx="7064796" cy="2592235"/>
            <a:chOff x="0" y="0"/>
            <a:chExt cx="9419728" cy="3456314"/>
          </a:xfrm>
        </p:grpSpPr>
        <p:sp>
          <p:nvSpPr>
            <p:cNvPr id="12" name="TextBox 12"/>
            <p:cNvSpPr txBox="1"/>
            <p:nvPr/>
          </p:nvSpPr>
          <p:spPr>
            <a:xfrm>
              <a:off x="0" y="0"/>
              <a:ext cx="9419728" cy="1635703"/>
            </a:xfrm>
            <a:prstGeom prst="rect">
              <a:avLst/>
            </a:prstGeom>
          </p:spPr>
          <p:txBody>
            <a:bodyPr lIns="0" tIns="0" rIns="0" bIns="0" rtlCol="0" anchor="t">
              <a:spAutoFit/>
            </a:bodyPr>
            <a:lstStyle/>
            <a:p>
              <a:pPr>
                <a:lnSpc>
                  <a:spcPts val="9659"/>
                </a:lnSpc>
              </a:pPr>
              <a:r>
                <a:rPr lang="en-US" sz="8049" spc="160">
                  <a:solidFill>
                    <a:srgbClr val="FE82A7"/>
                  </a:solidFill>
                  <a:latin typeface="Nunito Sans Bold Bold"/>
                </a:rPr>
                <a:t>REPORT FOR</a:t>
              </a:r>
            </a:p>
          </p:txBody>
        </p:sp>
        <p:sp>
          <p:nvSpPr>
            <p:cNvPr id="13" name="TextBox 13"/>
            <p:cNvSpPr txBox="1"/>
            <p:nvPr/>
          </p:nvSpPr>
          <p:spPr>
            <a:xfrm>
              <a:off x="0" y="2182858"/>
              <a:ext cx="9419728" cy="1273455"/>
            </a:xfrm>
            <a:prstGeom prst="rect">
              <a:avLst/>
            </a:prstGeom>
          </p:spPr>
          <p:txBody>
            <a:bodyPr lIns="0" tIns="0" rIns="0" bIns="0" rtlCol="0" anchor="t">
              <a:spAutoFit/>
            </a:bodyPr>
            <a:lstStyle/>
            <a:p>
              <a:pPr marL="0" lvl="1" indent="0">
                <a:lnSpc>
                  <a:spcPts val="8452"/>
                </a:lnSpc>
                <a:spcBef>
                  <a:spcPct val="0"/>
                </a:spcBef>
              </a:pPr>
              <a:r>
                <a:rPr lang="en-US" sz="5282">
                  <a:solidFill>
                    <a:srgbClr val="FE82A7"/>
                  </a:solidFill>
                  <a:latin typeface="Nunito"/>
                </a:rPr>
                <a:t>17.11.2020</a:t>
              </a:r>
            </a:p>
          </p:txBody>
        </p:sp>
      </p:grpSp>
      <p:sp>
        <p:nvSpPr>
          <p:cNvPr id="14" name="TextBox 14"/>
          <p:cNvSpPr txBox="1"/>
          <p:nvPr/>
        </p:nvSpPr>
        <p:spPr>
          <a:xfrm>
            <a:off x="8596010" y="3192623"/>
            <a:ext cx="6642634" cy="4192818"/>
          </a:xfrm>
          <a:prstGeom prst="rect">
            <a:avLst/>
          </a:prstGeom>
        </p:spPr>
        <p:txBody>
          <a:bodyPr lIns="0" tIns="0" rIns="0" bIns="0" rtlCol="0" anchor="t">
            <a:spAutoFit/>
          </a:bodyPr>
          <a:lstStyle/>
          <a:p>
            <a:pPr marL="0" lvl="1" indent="0" algn="just">
              <a:lnSpc>
                <a:spcPts val="3316"/>
              </a:lnSpc>
              <a:spcBef>
                <a:spcPct val="0"/>
              </a:spcBef>
            </a:pPr>
            <a:r>
              <a:rPr lang="en-US" sz="2073">
                <a:solidFill>
                  <a:srgbClr val="191919"/>
                </a:solidFill>
                <a:latin typeface="Nunito"/>
              </a:rPr>
              <a:t>The topic of today's lecture on C + was pointers.  She showed the basics and solved some problems.  I think it was helpful for everyone to listen to this, because the teacher explained everything well and clearly.  At the guest lecture, we discussed a very interesting topic: UMUX and product design, I think many students were interested. Having gone through some of the advantages and disadvantages of this profession, she has high salaries and creative fulfillment.  I am transferring to media soon.  And in general I liked her.</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553</Words>
  <Application>Microsoft Office PowerPoint</Application>
  <PresentationFormat>Произвольный</PresentationFormat>
  <Paragraphs>68</Paragraphs>
  <Slides>12</Slides>
  <Notes>0</Notes>
  <HiddenSlides>0</HiddenSlides>
  <MMClips>0</MMClips>
  <ScaleCrop>false</ScaleCrop>
  <HeadingPairs>
    <vt:vector size="6" baseType="variant">
      <vt:variant>
        <vt:lpstr>Использованные шрифты</vt:lpstr>
      </vt:variant>
      <vt:variant>
        <vt:i4>8</vt:i4>
      </vt:variant>
      <vt:variant>
        <vt:lpstr>Тема</vt:lpstr>
      </vt:variant>
      <vt:variant>
        <vt:i4>1</vt:i4>
      </vt:variant>
      <vt:variant>
        <vt:lpstr>Заголовки слайдов</vt:lpstr>
      </vt:variant>
      <vt:variant>
        <vt:i4>12</vt:i4>
      </vt:variant>
    </vt:vector>
  </HeadingPairs>
  <TitlesOfParts>
    <vt:vector size="21" baseType="lpstr">
      <vt:lpstr>Arial</vt:lpstr>
      <vt:lpstr>Calibri</vt:lpstr>
      <vt:lpstr>Arimo</vt:lpstr>
      <vt:lpstr>Nunito Sans Bold</vt:lpstr>
      <vt:lpstr>Nunito</vt:lpstr>
      <vt:lpstr>Bristol</vt:lpstr>
      <vt:lpstr>Bristol Bold</vt:lpstr>
      <vt:lpstr>Nunito Sans Bold Bold</vt:lpstr>
      <vt:lpstr>Office Theme</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Progress Report of the project</dc:title>
  <dc:creator>Altyngul</dc:creator>
  <cp:lastModifiedBy>ALTYNGUL KHOKHNAIKYZY</cp:lastModifiedBy>
  <cp:revision>2</cp:revision>
  <dcterms:created xsi:type="dcterms:W3CDTF">2006-08-16T00:00:00Z</dcterms:created>
  <dcterms:modified xsi:type="dcterms:W3CDTF">2020-11-20T21:39:02Z</dcterms:modified>
  <dc:identifier>DAEOEUVn6tQ</dc:identifier>
</cp:coreProperties>
</file>